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2" r:id="rId4"/>
    <p:sldId id="258" r:id="rId5"/>
    <p:sldId id="296" r:id="rId6"/>
    <p:sldId id="307" r:id="rId7"/>
    <p:sldId id="297" r:id="rId8"/>
    <p:sldId id="298" r:id="rId9"/>
    <p:sldId id="308" r:id="rId10"/>
    <p:sldId id="300" r:id="rId11"/>
    <p:sldId id="299" r:id="rId12"/>
    <p:sldId id="309" r:id="rId13"/>
    <p:sldId id="302" r:id="rId14"/>
    <p:sldId id="303" r:id="rId15"/>
    <p:sldId id="304" r:id="rId16"/>
    <p:sldId id="305" r:id="rId17"/>
    <p:sldId id="306" r:id="rId18"/>
    <p:sldId id="291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28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634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70B98-2250-4A29-9987-7D94D5A51307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C0FF5179-DEC9-4E2E-9F1F-D9CF280F4AED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Franklin Gothic Book" panose="020B0503020102020204" pitchFamily="34" charset="0"/>
            </a:rPr>
            <a:t>Гюстав Лебон</a:t>
          </a:r>
        </a:p>
        <a:p>
          <a:r>
            <a:rPr lang="ru-RU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В книге «Психология народов и масс» (1895) Лебон изучал поведение толпы, характеризуя ее как импульсивную и подверженную внушению.</a:t>
          </a:r>
        </a:p>
      </dgm:t>
    </dgm:pt>
    <dgm:pt modelId="{74CBE5C5-ED9D-4676-B147-600A51282FB3}" type="parTrans" cxnId="{2CF55631-3614-4212-B0F1-2C7B716CE413}">
      <dgm:prSet/>
      <dgm:spPr/>
      <dgm:t>
        <a:bodyPr/>
        <a:lstStyle/>
        <a:p>
          <a:endParaRPr lang="ru-RU"/>
        </a:p>
      </dgm:t>
    </dgm:pt>
    <dgm:pt modelId="{9361C70D-15FF-4065-BD68-F0B0869B57F0}" type="sibTrans" cxnId="{2CF55631-3614-4212-B0F1-2C7B716CE413}">
      <dgm:prSet/>
      <dgm:spPr/>
      <dgm:t>
        <a:bodyPr/>
        <a:lstStyle/>
        <a:p>
          <a:endParaRPr lang="ru-RU"/>
        </a:p>
      </dgm:t>
    </dgm:pt>
    <dgm:pt modelId="{5C38FECD-D7FE-4531-AE7D-79EA6E6B52D3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Franklin Gothic Book" panose="020B0503020102020204" pitchFamily="34" charset="0"/>
            </a:rPr>
            <a:t>Уильям Мак-</a:t>
          </a:r>
          <a:r>
            <a:rPr lang="ru-RU" b="1" dirty="0" err="1">
              <a:solidFill>
                <a:srgbClr val="002060"/>
              </a:solidFill>
              <a:latin typeface="Franklin Gothic Book" panose="020B0503020102020204" pitchFamily="34" charset="0"/>
            </a:rPr>
            <a:t>Дугалл</a:t>
          </a:r>
          <a:endParaRPr lang="ru-RU" b="1" dirty="0">
            <a:solidFill>
              <a:srgbClr val="002060"/>
            </a:solidFill>
            <a:latin typeface="Franklin Gothic Book" panose="020B0503020102020204" pitchFamily="34" charset="0"/>
          </a:endParaRPr>
        </a:p>
        <a:p>
          <a:r>
            <a:rPr lang="ru-RU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Введение понятия «социальная психология» и изучение группового сознания как продукта врожденных инстинктов.</a:t>
          </a:r>
        </a:p>
      </dgm:t>
    </dgm:pt>
    <dgm:pt modelId="{3830439F-40E8-41C2-8C3E-4A31F3FA50BE}" type="parTrans" cxnId="{0D78A08C-3747-4F22-9FAB-349765189657}">
      <dgm:prSet/>
      <dgm:spPr/>
      <dgm:t>
        <a:bodyPr/>
        <a:lstStyle/>
        <a:p>
          <a:endParaRPr lang="ru-RU"/>
        </a:p>
      </dgm:t>
    </dgm:pt>
    <dgm:pt modelId="{B6979AB7-5CAA-4EA0-ABD5-A6ECFCD59D15}" type="sibTrans" cxnId="{0D78A08C-3747-4F22-9FAB-349765189657}">
      <dgm:prSet/>
      <dgm:spPr/>
      <dgm:t>
        <a:bodyPr/>
        <a:lstStyle/>
        <a:p>
          <a:endParaRPr lang="ru-RU"/>
        </a:p>
      </dgm:t>
    </dgm:pt>
    <dgm:pt modelId="{554D166C-0397-43A2-9006-4B7BDEED64D7}" type="pres">
      <dgm:prSet presAssocID="{90F70B98-2250-4A29-9987-7D94D5A51307}" presName="linearFlow" presStyleCnt="0">
        <dgm:presLayoutVars>
          <dgm:dir/>
          <dgm:resizeHandles val="exact"/>
        </dgm:presLayoutVars>
      </dgm:prSet>
      <dgm:spPr/>
    </dgm:pt>
    <dgm:pt modelId="{D065C09D-2103-4F5F-A911-0F8E9D548309}" type="pres">
      <dgm:prSet presAssocID="{C0FF5179-DEC9-4E2E-9F1F-D9CF280F4AED}" presName="composite" presStyleCnt="0"/>
      <dgm:spPr/>
    </dgm:pt>
    <dgm:pt modelId="{A3185E00-4611-4A18-8522-6792B739E9BC}" type="pres">
      <dgm:prSet presAssocID="{C0FF5179-DEC9-4E2E-9F1F-D9CF280F4AED}" presName="imgShp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E7918628-DDCA-4A5A-B2D6-8982ADC7BDD1}" type="pres">
      <dgm:prSet presAssocID="{C0FF5179-DEC9-4E2E-9F1F-D9CF280F4AED}" presName="txShp" presStyleLbl="node1" presStyleIdx="0" presStyleCnt="2">
        <dgm:presLayoutVars>
          <dgm:bulletEnabled val="1"/>
        </dgm:presLayoutVars>
      </dgm:prSet>
      <dgm:spPr/>
    </dgm:pt>
    <dgm:pt modelId="{CD7BB042-F697-44C8-BA97-24A210715B98}" type="pres">
      <dgm:prSet presAssocID="{9361C70D-15FF-4065-BD68-F0B0869B57F0}" presName="spacing" presStyleCnt="0"/>
      <dgm:spPr/>
    </dgm:pt>
    <dgm:pt modelId="{6765DB07-E0BE-4494-A471-F4A344D61AAB}" type="pres">
      <dgm:prSet presAssocID="{5C38FECD-D7FE-4531-AE7D-79EA6E6B52D3}" presName="composite" presStyleCnt="0"/>
      <dgm:spPr/>
    </dgm:pt>
    <dgm:pt modelId="{54CC956F-7C75-497A-A08F-87CE43BB119D}" type="pres">
      <dgm:prSet presAssocID="{5C38FECD-D7FE-4531-AE7D-79EA6E6B52D3}" presName="imgShp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</dgm:spPr>
    </dgm:pt>
    <dgm:pt modelId="{E3CE42A5-0D38-4000-8B32-E7DD6F65A6D8}" type="pres">
      <dgm:prSet presAssocID="{5C38FECD-D7FE-4531-AE7D-79EA6E6B52D3}" presName="txShp" presStyleLbl="node1" presStyleIdx="1" presStyleCnt="2">
        <dgm:presLayoutVars>
          <dgm:bulletEnabled val="1"/>
        </dgm:presLayoutVars>
      </dgm:prSet>
      <dgm:spPr/>
    </dgm:pt>
  </dgm:ptLst>
  <dgm:cxnLst>
    <dgm:cxn modelId="{9902A10A-74D9-4C9A-84D1-03187C264AE3}" type="presOf" srcId="{C0FF5179-DEC9-4E2E-9F1F-D9CF280F4AED}" destId="{E7918628-DDCA-4A5A-B2D6-8982ADC7BDD1}" srcOrd="0" destOrd="0" presId="urn:microsoft.com/office/officeart/2005/8/layout/vList3"/>
    <dgm:cxn modelId="{2CF55631-3614-4212-B0F1-2C7B716CE413}" srcId="{90F70B98-2250-4A29-9987-7D94D5A51307}" destId="{C0FF5179-DEC9-4E2E-9F1F-D9CF280F4AED}" srcOrd="0" destOrd="0" parTransId="{74CBE5C5-ED9D-4676-B147-600A51282FB3}" sibTransId="{9361C70D-15FF-4065-BD68-F0B0869B57F0}"/>
    <dgm:cxn modelId="{4757865B-3823-41B9-8B84-7355DBBBAFE3}" type="presOf" srcId="{5C38FECD-D7FE-4531-AE7D-79EA6E6B52D3}" destId="{E3CE42A5-0D38-4000-8B32-E7DD6F65A6D8}" srcOrd="0" destOrd="0" presId="urn:microsoft.com/office/officeart/2005/8/layout/vList3"/>
    <dgm:cxn modelId="{0D78A08C-3747-4F22-9FAB-349765189657}" srcId="{90F70B98-2250-4A29-9987-7D94D5A51307}" destId="{5C38FECD-D7FE-4531-AE7D-79EA6E6B52D3}" srcOrd="1" destOrd="0" parTransId="{3830439F-40E8-41C2-8C3E-4A31F3FA50BE}" sibTransId="{B6979AB7-5CAA-4EA0-ABD5-A6ECFCD59D15}"/>
    <dgm:cxn modelId="{0FAF7EBC-76A6-44F6-9A07-AF0D7F6B05CC}" type="presOf" srcId="{90F70B98-2250-4A29-9987-7D94D5A51307}" destId="{554D166C-0397-43A2-9006-4B7BDEED64D7}" srcOrd="0" destOrd="0" presId="urn:microsoft.com/office/officeart/2005/8/layout/vList3"/>
    <dgm:cxn modelId="{24870451-DA16-42D2-AE71-50B7EB59D141}" type="presParOf" srcId="{554D166C-0397-43A2-9006-4B7BDEED64D7}" destId="{D065C09D-2103-4F5F-A911-0F8E9D548309}" srcOrd="0" destOrd="0" presId="urn:microsoft.com/office/officeart/2005/8/layout/vList3"/>
    <dgm:cxn modelId="{11EA362D-5E84-4C40-9994-9724C347699F}" type="presParOf" srcId="{D065C09D-2103-4F5F-A911-0F8E9D548309}" destId="{A3185E00-4611-4A18-8522-6792B739E9BC}" srcOrd="0" destOrd="0" presId="urn:microsoft.com/office/officeart/2005/8/layout/vList3"/>
    <dgm:cxn modelId="{7171437C-7F83-4AD5-8EAB-784225EE4186}" type="presParOf" srcId="{D065C09D-2103-4F5F-A911-0F8E9D548309}" destId="{E7918628-DDCA-4A5A-B2D6-8982ADC7BDD1}" srcOrd="1" destOrd="0" presId="urn:microsoft.com/office/officeart/2005/8/layout/vList3"/>
    <dgm:cxn modelId="{636E99AB-336E-4886-B87A-A2C43FA5E7A2}" type="presParOf" srcId="{554D166C-0397-43A2-9006-4B7BDEED64D7}" destId="{CD7BB042-F697-44C8-BA97-24A210715B98}" srcOrd="1" destOrd="0" presId="urn:microsoft.com/office/officeart/2005/8/layout/vList3"/>
    <dgm:cxn modelId="{283EA2A6-3084-4F0A-B451-5037A20C45A6}" type="presParOf" srcId="{554D166C-0397-43A2-9006-4B7BDEED64D7}" destId="{6765DB07-E0BE-4494-A471-F4A344D61AAB}" srcOrd="2" destOrd="0" presId="urn:microsoft.com/office/officeart/2005/8/layout/vList3"/>
    <dgm:cxn modelId="{03E18F11-9369-4E71-9330-09C9C621FA72}" type="presParOf" srcId="{6765DB07-E0BE-4494-A471-F4A344D61AAB}" destId="{54CC956F-7C75-497A-A08F-87CE43BB119D}" srcOrd="0" destOrd="0" presId="urn:microsoft.com/office/officeart/2005/8/layout/vList3"/>
    <dgm:cxn modelId="{5C3DF0AB-2421-4BFA-BD6F-1BECA7BE977E}" type="presParOf" srcId="{6765DB07-E0BE-4494-A471-F4A344D61AAB}" destId="{E3CE42A5-0D38-4000-8B32-E7DD6F65A6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Атмосфера сотрудничества, взаимной поддержки и доверия.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A6B876B9-2C89-4D60-A81E-0E36D777D962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5978CA85-0B71-4D76-87A0-95EA7632ED42}" type="parTrans" cxnId="{2191E24B-4E7B-4A19-86CD-8ED67D53C38D}">
      <dgm:prSet/>
      <dgm:spPr/>
      <dgm:t>
        <a:bodyPr/>
        <a:lstStyle/>
        <a:p>
          <a:endParaRPr lang="ru-RU"/>
        </a:p>
      </dgm:t>
    </dgm:pt>
    <dgm:pt modelId="{C665419C-A965-4EDB-9512-0D12657D0602}" type="sibTrans" cxnId="{2191E24B-4E7B-4A19-86CD-8ED67D53C38D}">
      <dgm:prSet/>
      <dgm:spPr/>
      <dgm:t>
        <a:bodyPr/>
        <a:lstStyle/>
        <a:p>
          <a:endParaRPr lang="ru-RU"/>
        </a:p>
      </dgm:t>
    </dgm:pt>
    <dgm:pt modelId="{134A69E1-3CE8-43C3-8315-311625663CFA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Высокая эффективность и минимизация конфликтов.</a:t>
          </a:r>
          <a:endParaRPr lang="ru-RU" sz="18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</dgm:t>
    </dgm:pt>
    <dgm:pt modelId="{6EA39E5C-0373-4BE6-8978-D81FC24EF691}" type="parTrans" cxnId="{AA4F8C9A-8CFF-496E-91DF-9469EE3EA80B}">
      <dgm:prSet/>
      <dgm:spPr/>
      <dgm:t>
        <a:bodyPr/>
        <a:lstStyle/>
        <a:p>
          <a:endParaRPr lang="ru-RU"/>
        </a:p>
      </dgm:t>
    </dgm:pt>
    <dgm:pt modelId="{83EAE710-0455-4FF6-B0F4-750B64AD9E8F}" type="sibTrans" cxnId="{AA4F8C9A-8CFF-496E-91DF-9469EE3EA80B}">
      <dgm:prSet/>
      <dgm:spPr/>
      <dgm:t>
        <a:bodyPr/>
        <a:lstStyle/>
        <a:p>
          <a:endParaRPr lang="ru-RU"/>
        </a:p>
      </dgm:t>
    </dgm:pt>
    <dgm:pt modelId="{37476D97-D1FB-45AD-818A-44408FADE55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Участники чувствуют себя комфортно, свободно выражают мнение.</a:t>
          </a:r>
        </a:p>
      </dgm:t>
    </dgm:pt>
    <dgm:pt modelId="{9756C313-CC13-4DD7-9C96-D8C5BDD14FD6}" type="parTrans" cxnId="{C9734936-14AD-4B9E-BFB3-1C6C3B4BAA93}">
      <dgm:prSet/>
      <dgm:spPr/>
      <dgm:t>
        <a:bodyPr/>
        <a:lstStyle/>
        <a:p>
          <a:endParaRPr lang="ru-RU"/>
        </a:p>
      </dgm:t>
    </dgm:pt>
    <dgm:pt modelId="{92632F07-E41F-4BD6-9A22-0F0C03D27BD2}" type="sibTrans" cxnId="{C9734936-14AD-4B9E-BFB3-1C6C3B4BAA93}">
      <dgm:prSet/>
      <dgm:spPr/>
      <dgm:t>
        <a:bodyPr/>
        <a:lstStyle/>
        <a:p>
          <a:endParaRPr lang="ru-RU"/>
        </a:p>
      </dgm:t>
    </dgm:pt>
    <dgm:pt modelId="{423BE7DC-7A18-4FB8-9568-9926F9EE61A5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Чувство удовлетворения от работы..</a:t>
          </a:r>
        </a:p>
      </dgm:t>
    </dgm:pt>
    <dgm:pt modelId="{6F514820-58F1-4EC3-B046-05755C859480}" type="parTrans" cxnId="{95AA0847-BFD1-4612-8AF9-999DB937B0BF}">
      <dgm:prSet/>
      <dgm:spPr/>
      <dgm:t>
        <a:bodyPr/>
        <a:lstStyle/>
        <a:p>
          <a:endParaRPr lang="ru-RU"/>
        </a:p>
      </dgm:t>
    </dgm:pt>
    <dgm:pt modelId="{B75AAB7A-3946-48AC-9CF0-8648B5D99F0A}" type="sibTrans" cxnId="{95AA0847-BFD1-4612-8AF9-999DB937B0BF}">
      <dgm:prSet/>
      <dgm:spPr/>
      <dgm:t>
        <a:bodyPr/>
        <a:lstStyle/>
        <a:p>
          <a:endParaRPr lang="ru-RU"/>
        </a:p>
      </dgm:t>
    </dgm:pt>
    <dgm:pt modelId="{53740742-DFA4-4012-BB15-ABB9E785AA2D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Четкое распределение ролей и обязанностей.</a:t>
          </a:r>
        </a:p>
      </dgm:t>
    </dgm:pt>
    <dgm:pt modelId="{9A5143B5-2C46-4E72-8F29-AA6C315C777B}" type="parTrans" cxnId="{37ADDDDC-3C03-49C1-B701-B3025E7236DB}">
      <dgm:prSet/>
      <dgm:spPr/>
      <dgm:t>
        <a:bodyPr/>
        <a:lstStyle/>
        <a:p>
          <a:endParaRPr lang="ru-RU"/>
        </a:p>
      </dgm:t>
    </dgm:pt>
    <dgm:pt modelId="{8B7A949C-E13B-4452-A242-4F152A6231FE}" type="sibTrans" cxnId="{37ADDDDC-3C03-49C1-B701-B3025E7236DB}">
      <dgm:prSet/>
      <dgm:spPr/>
      <dgm:t>
        <a:bodyPr/>
        <a:lstStyle/>
        <a:p>
          <a:endParaRPr lang="ru-RU"/>
        </a:p>
      </dgm:t>
    </dgm:pt>
    <dgm:pt modelId="{371F11FB-1110-4C4D-BA0B-3914501C8C1D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Группа самостоятельно справляется с проблемами.</a:t>
          </a:r>
        </a:p>
      </dgm:t>
    </dgm:pt>
    <dgm:pt modelId="{F6E2F23B-CA2C-4382-A69F-9559794A25A9}" type="parTrans" cxnId="{91C0AAD6-56B9-412E-92D2-4C7AA6EBD102}">
      <dgm:prSet/>
      <dgm:spPr/>
      <dgm:t>
        <a:bodyPr/>
        <a:lstStyle/>
        <a:p>
          <a:endParaRPr lang="ru-RU"/>
        </a:p>
      </dgm:t>
    </dgm:pt>
    <dgm:pt modelId="{4BB16F55-1DBE-4BF6-B0C4-1284CCAF49B6}" type="sibTrans" cxnId="{91C0AAD6-56B9-412E-92D2-4C7AA6EBD102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2" custScaleY="49322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2" custScaleY="82681" custLinFactNeighborX="0" custLinFactNeighborY="5303">
        <dgm:presLayoutVars>
          <dgm:bulletEnabled val="1"/>
        </dgm:presLayoutVars>
      </dgm:prSet>
      <dgm:spPr/>
    </dgm:pt>
    <dgm:pt modelId="{9A9A3592-14D4-4571-AFB7-A2E7A751A2DE}" type="pres">
      <dgm:prSet presAssocID="{A6B876B9-2C89-4D60-A81E-0E36D777D962}" presName="parentText" presStyleLbl="node1" presStyleIdx="1" presStyleCnt="2" custScaleY="51014" custLinFactNeighborX="0" custLinFactNeighborY="14908">
        <dgm:presLayoutVars>
          <dgm:chMax val="0"/>
          <dgm:bulletEnabled val="1"/>
        </dgm:presLayoutVars>
      </dgm:prSet>
      <dgm:spPr/>
    </dgm:pt>
    <dgm:pt modelId="{9019C6B5-48E2-4053-9551-96F5757FB38A}" type="pres">
      <dgm:prSet presAssocID="{A6B876B9-2C89-4D60-A81E-0E36D777D962}" presName="childText" presStyleLbl="revTx" presStyleIdx="1" presStyleCnt="2" custScaleY="61996" custLinFactNeighborX="0" custLinFactNeighborY="18326">
        <dgm:presLayoutVars>
          <dgm:bulletEnabled val="1"/>
        </dgm:presLayoutVars>
      </dgm:prSet>
      <dgm:spPr/>
    </dgm:pt>
  </dgm:ptLst>
  <dgm:cxnLst>
    <dgm:cxn modelId="{A9A6630A-49E9-4373-9285-59BB498588ED}" type="presOf" srcId="{134A69E1-3CE8-43C3-8315-311625663CFA}" destId="{9019C6B5-48E2-4053-9551-96F5757FB38A}" srcOrd="0" destOrd="0" presId="urn:microsoft.com/office/officeart/2005/8/layout/vList2"/>
    <dgm:cxn modelId="{C9734936-14AD-4B9E-BFB3-1C6C3B4BAA93}" srcId="{0846F919-5289-4D9C-BF62-3153490DF827}" destId="{37476D97-D1FB-45AD-818A-44408FADE553}" srcOrd="1" destOrd="0" parTransId="{9756C313-CC13-4DD7-9C96-D8C5BDD14FD6}" sibTransId="{92632F07-E41F-4BD6-9A22-0F0C03D27BD2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95AA0847-BFD1-4612-8AF9-999DB937B0BF}" srcId="{0846F919-5289-4D9C-BF62-3153490DF827}" destId="{423BE7DC-7A18-4FB8-9568-9926F9EE61A5}" srcOrd="2" destOrd="0" parTransId="{6F514820-58F1-4EC3-B046-05755C859480}" sibTransId="{B75AAB7A-3946-48AC-9CF0-8648B5D99F0A}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2191E24B-4E7B-4A19-86CD-8ED67D53C38D}" srcId="{D8520C67-C42D-4CDB-A42B-FE4BDF385DB4}" destId="{A6B876B9-2C89-4D60-A81E-0E36D777D962}" srcOrd="1" destOrd="0" parTransId="{5978CA85-0B71-4D76-87A0-95EA7632ED42}" sibTransId="{C665419C-A965-4EDB-9512-0D12657D0602}"/>
    <dgm:cxn modelId="{9D40FB7A-136A-4071-A7F4-0366352E0111}" type="presOf" srcId="{53740742-DFA4-4012-BB15-ABB9E785AA2D}" destId="{9019C6B5-48E2-4053-9551-96F5757FB38A}" srcOrd="0" destOrd="1" presId="urn:microsoft.com/office/officeart/2005/8/layout/vList2"/>
    <dgm:cxn modelId="{0113A586-AE10-4601-BA6A-730F8F2FE7FA}" type="presOf" srcId="{37476D97-D1FB-45AD-818A-44408FADE553}" destId="{54BFA469-24B1-45AD-BC08-1907C8AC617C}" srcOrd="0" destOrd="1" presId="urn:microsoft.com/office/officeart/2005/8/layout/vList2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D2FF6D93-D957-4406-A6B3-64FD6D250F45}" type="presOf" srcId="{371F11FB-1110-4C4D-BA0B-3914501C8C1D}" destId="{9019C6B5-48E2-4053-9551-96F5757FB38A}" srcOrd="0" destOrd="2" presId="urn:microsoft.com/office/officeart/2005/8/layout/vList2"/>
    <dgm:cxn modelId="{AA4F8C9A-8CFF-496E-91DF-9469EE3EA80B}" srcId="{A6B876B9-2C89-4D60-A81E-0E36D777D962}" destId="{134A69E1-3CE8-43C3-8315-311625663CFA}" srcOrd="0" destOrd="0" parTransId="{6EA39E5C-0373-4BE6-8978-D81FC24EF691}" sibTransId="{83EAE710-0455-4FF6-B0F4-750B64AD9E8F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89DDC6C7-8053-42CF-8D8B-C2494CE718D6}" type="presOf" srcId="{423BE7DC-7A18-4FB8-9568-9926F9EE61A5}" destId="{54BFA469-24B1-45AD-BC08-1907C8AC617C}" srcOrd="0" destOrd="2" presId="urn:microsoft.com/office/officeart/2005/8/layout/vList2"/>
    <dgm:cxn modelId="{91C0AAD6-56B9-412E-92D2-4C7AA6EBD102}" srcId="{A6B876B9-2C89-4D60-A81E-0E36D777D962}" destId="{371F11FB-1110-4C4D-BA0B-3914501C8C1D}" srcOrd="2" destOrd="0" parTransId="{F6E2F23B-CA2C-4382-A69F-9559794A25A9}" sibTransId="{4BB16F55-1DBE-4BF6-B0C4-1284CCAF49B6}"/>
    <dgm:cxn modelId="{235397DC-2C89-453F-8F8E-CEAD86E796C2}" type="presOf" srcId="{A6B876B9-2C89-4D60-A81E-0E36D777D962}" destId="{9A9A3592-14D4-4571-AFB7-A2E7A751A2DE}" srcOrd="0" destOrd="0" presId="urn:microsoft.com/office/officeart/2005/8/layout/vList2"/>
    <dgm:cxn modelId="{37ADDDDC-3C03-49C1-B701-B3025E7236DB}" srcId="{A6B876B9-2C89-4D60-A81E-0E36D777D962}" destId="{53740742-DFA4-4012-BB15-ABB9E785AA2D}" srcOrd="1" destOrd="0" parTransId="{9A5143B5-2C46-4E72-8F29-AA6C315C777B}" sibTransId="{8B7A949C-E13B-4452-A242-4F152A6231FE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  <dgm:cxn modelId="{43AF0957-69B2-4810-B229-5486967A47A7}" type="presParOf" srcId="{9494BAE1-1B76-4832-8403-CBC63B55B29A}" destId="{9A9A3592-14D4-4571-AFB7-A2E7A751A2DE}" srcOrd="2" destOrd="0" presId="urn:microsoft.com/office/officeart/2005/8/layout/vList2"/>
    <dgm:cxn modelId="{50128B41-A523-458F-8EB9-1E4E48784C6E}" type="presParOf" srcId="{9494BAE1-1B76-4832-8403-CBC63B55B29A}" destId="{9019C6B5-48E2-4053-9551-96F5757FB3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Следить за балансом нагрузки и обеспечивать перерывы.</a:t>
          </a:r>
          <a:endParaRPr lang="ru-RU" sz="18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BFBA7B1B-DB7F-4486-990E-CBF95CE1F9C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Поощрять развитие новых навыков и ротацию ролей.</a:t>
          </a:r>
        </a:p>
      </dgm:t>
    </dgm:pt>
    <dgm:pt modelId="{2DB102D1-F5FE-4BF5-9221-B33903D0174B}" type="parTrans" cxnId="{9170AAFD-6647-4D7D-8ED8-30516997F125}">
      <dgm:prSet/>
      <dgm:spPr/>
      <dgm:t>
        <a:bodyPr/>
        <a:lstStyle/>
        <a:p>
          <a:endParaRPr lang="ru-RU"/>
        </a:p>
      </dgm:t>
    </dgm:pt>
    <dgm:pt modelId="{6EB21890-D9E8-4D78-B268-F2BE59FEB5E7}" type="sibTrans" cxnId="{9170AAFD-6647-4D7D-8ED8-30516997F125}">
      <dgm:prSet/>
      <dgm:spPr/>
      <dgm:t>
        <a:bodyPr/>
        <a:lstStyle/>
        <a:p>
          <a:endParaRPr lang="ru-RU"/>
        </a:p>
      </dgm:t>
    </dgm:pt>
    <dgm:pt modelId="{F7059D4E-53B2-4331-9670-7AA8E2823018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Организовать празднование успехов для повышения морального духа.</a:t>
          </a:r>
        </a:p>
      </dgm:t>
    </dgm:pt>
    <dgm:pt modelId="{E0933E55-75A5-4947-81A9-7552706F721F}" type="parTrans" cxnId="{2C138635-B384-4DA3-A4A6-168443DF2711}">
      <dgm:prSet/>
      <dgm:spPr/>
      <dgm:t>
        <a:bodyPr/>
        <a:lstStyle/>
        <a:p>
          <a:endParaRPr lang="ru-RU"/>
        </a:p>
      </dgm:t>
    </dgm:pt>
    <dgm:pt modelId="{5EBC6688-8EB0-4690-9402-B392C8016DF9}" type="sibTrans" cxnId="{2C138635-B384-4DA3-A4A6-168443DF2711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1" custScaleY="49322" custLinFactNeighborY="14525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1" custScaleY="112383" custLinFactNeighborY="22337">
        <dgm:presLayoutVars>
          <dgm:bulletEnabled val="1"/>
        </dgm:presLayoutVars>
      </dgm:prSet>
      <dgm:spPr/>
    </dgm:pt>
  </dgm:ptLst>
  <dgm:cxnLst>
    <dgm:cxn modelId="{2C138635-B384-4DA3-A4A6-168443DF2711}" srcId="{0846F919-5289-4D9C-BF62-3153490DF827}" destId="{F7059D4E-53B2-4331-9670-7AA8E2823018}" srcOrd="2" destOrd="0" parTransId="{E0933E55-75A5-4947-81A9-7552706F721F}" sibTransId="{5EBC6688-8EB0-4690-9402-B392C8016DF9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109F7279-BC94-4740-9729-CDF1AAA352ED}" type="presOf" srcId="{BFBA7B1B-DB7F-4486-990E-CBF95CE1F9C7}" destId="{54BFA469-24B1-45AD-BC08-1907C8AC617C}" srcOrd="0" destOrd="1" presId="urn:microsoft.com/office/officeart/2005/8/layout/vList2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92FAF1C0-5FC6-4B36-A8B7-8F0D92741492}" type="presOf" srcId="{F7059D4E-53B2-4331-9670-7AA8E2823018}" destId="{54BFA469-24B1-45AD-BC08-1907C8AC617C}" srcOrd="0" destOrd="2" presId="urn:microsoft.com/office/officeart/2005/8/layout/vList2"/>
    <dgm:cxn modelId="{9170AAFD-6647-4D7D-8ED8-30516997F125}" srcId="{0846F919-5289-4D9C-BF62-3153490DF827}" destId="{BFBA7B1B-DB7F-4486-990E-CBF95CE1F9C7}" srcOrd="1" destOrd="0" parTransId="{2DB102D1-F5FE-4BF5-9221-B33903D0174B}" sibTransId="{6EB21890-D9E8-4D78-B268-F2BE59FEB5E7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Возможны чувства утраты, особенно в сплоченных группах.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A6B876B9-2C89-4D60-A81E-0E36D777D962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5978CA85-0B71-4D76-87A0-95EA7632ED42}" type="parTrans" cxnId="{2191E24B-4E7B-4A19-86CD-8ED67D53C38D}">
      <dgm:prSet/>
      <dgm:spPr/>
      <dgm:t>
        <a:bodyPr/>
        <a:lstStyle/>
        <a:p>
          <a:endParaRPr lang="ru-RU"/>
        </a:p>
      </dgm:t>
    </dgm:pt>
    <dgm:pt modelId="{C665419C-A965-4EDB-9512-0D12657D0602}" type="sibTrans" cxnId="{2191E24B-4E7B-4A19-86CD-8ED67D53C38D}">
      <dgm:prSet/>
      <dgm:spPr/>
      <dgm:t>
        <a:bodyPr/>
        <a:lstStyle/>
        <a:p>
          <a:endParaRPr lang="ru-RU"/>
        </a:p>
      </dgm:t>
    </dgm:pt>
    <dgm:pt modelId="{134A69E1-3CE8-43C3-8315-311625663CFA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Закрытие проектов, подведение итогов.</a:t>
          </a:r>
          <a:endParaRPr lang="ru-RU" sz="18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</dgm:t>
    </dgm:pt>
    <dgm:pt modelId="{6EA39E5C-0373-4BE6-8978-D81FC24EF691}" type="parTrans" cxnId="{AA4F8C9A-8CFF-496E-91DF-9469EE3EA80B}">
      <dgm:prSet/>
      <dgm:spPr/>
      <dgm:t>
        <a:bodyPr/>
        <a:lstStyle/>
        <a:p>
          <a:endParaRPr lang="ru-RU"/>
        </a:p>
      </dgm:t>
    </dgm:pt>
    <dgm:pt modelId="{83EAE710-0455-4FF6-B0F4-750B64AD9E8F}" type="sibTrans" cxnId="{AA4F8C9A-8CFF-496E-91DF-9469EE3EA80B}">
      <dgm:prSet/>
      <dgm:spPr/>
      <dgm:t>
        <a:bodyPr/>
        <a:lstStyle/>
        <a:p>
          <a:endParaRPr lang="ru-RU"/>
        </a:p>
      </dgm:t>
    </dgm:pt>
    <dgm:pt modelId="{C99B3533-B3B4-44A0-A155-B5143363EA3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Участники переживают эмоциональную разрядку.</a:t>
          </a:r>
        </a:p>
      </dgm:t>
    </dgm:pt>
    <dgm:pt modelId="{4D0596E5-5F57-4D5F-A594-AF60D55944B9}" type="parTrans" cxnId="{16C90010-BE6D-48C2-8FCB-B898660DE61D}">
      <dgm:prSet/>
      <dgm:spPr/>
      <dgm:t>
        <a:bodyPr/>
        <a:lstStyle/>
        <a:p>
          <a:endParaRPr lang="ru-RU"/>
        </a:p>
      </dgm:t>
    </dgm:pt>
    <dgm:pt modelId="{E35B9B90-1F79-4B04-8B8B-6685F0A8E296}" type="sibTrans" cxnId="{16C90010-BE6D-48C2-8FCB-B898660DE61D}">
      <dgm:prSet/>
      <dgm:spPr/>
      <dgm:t>
        <a:bodyPr/>
        <a:lstStyle/>
        <a:p>
          <a:endParaRPr lang="ru-RU"/>
        </a:p>
      </dgm:t>
    </dgm:pt>
    <dgm:pt modelId="{3DA682CB-4BAB-4F41-8043-358656E19AAE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Некоторые испытывают облегчение.</a:t>
          </a:r>
        </a:p>
      </dgm:t>
    </dgm:pt>
    <dgm:pt modelId="{28A0AC2A-95B9-4FFA-98DF-A9C5CAB03D4E}" type="parTrans" cxnId="{940A7ED8-7D8F-41F0-973D-B6EA7FBFBAFD}">
      <dgm:prSet/>
      <dgm:spPr/>
      <dgm:t>
        <a:bodyPr/>
        <a:lstStyle/>
        <a:p>
          <a:endParaRPr lang="ru-RU"/>
        </a:p>
      </dgm:t>
    </dgm:pt>
    <dgm:pt modelId="{35417CF5-BC47-4952-9696-2638A0D425FF}" type="sibTrans" cxnId="{940A7ED8-7D8F-41F0-973D-B6EA7FBFBAFD}">
      <dgm:prSet/>
      <dgm:spPr/>
      <dgm:t>
        <a:bodyPr/>
        <a:lstStyle/>
        <a:p>
          <a:endParaRPr lang="ru-RU"/>
        </a:p>
      </dgm:t>
    </dgm:pt>
    <dgm:pt modelId="{D9388BF1-17CA-4A67-A0C1-30598A18672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Снижение активности группы.</a:t>
          </a:r>
        </a:p>
      </dgm:t>
    </dgm:pt>
    <dgm:pt modelId="{68EBB58B-281E-4321-BA0B-95F909F26A88}" type="parTrans" cxnId="{447E8DEB-F569-41D9-89C4-D4877F5B8A5C}">
      <dgm:prSet/>
      <dgm:spPr/>
      <dgm:t>
        <a:bodyPr/>
        <a:lstStyle/>
        <a:p>
          <a:endParaRPr lang="ru-RU"/>
        </a:p>
      </dgm:t>
    </dgm:pt>
    <dgm:pt modelId="{43090F19-6C49-4DB9-90BE-90755AB5A7CD}" type="sibTrans" cxnId="{447E8DEB-F569-41D9-89C4-D4877F5B8A5C}">
      <dgm:prSet/>
      <dgm:spPr/>
      <dgm:t>
        <a:bodyPr/>
        <a:lstStyle/>
        <a:p>
          <a:endParaRPr lang="ru-RU"/>
        </a:p>
      </dgm:t>
    </dgm:pt>
    <dgm:pt modelId="{F62D3D94-AAA6-41B7-893A-1F2427CFF3A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Возможны трудности с передачей задач или знаний другим группам.</a:t>
          </a:r>
        </a:p>
      </dgm:t>
    </dgm:pt>
    <dgm:pt modelId="{7B0DAAC5-7DAA-4522-A831-11B378A42EF5}" type="parTrans" cxnId="{5FB0C4A0-679B-4DC2-8426-A22BADC6A7FE}">
      <dgm:prSet/>
      <dgm:spPr/>
      <dgm:t>
        <a:bodyPr/>
        <a:lstStyle/>
        <a:p>
          <a:endParaRPr lang="ru-RU"/>
        </a:p>
      </dgm:t>
    </dgm:pt>
    <dgm:pt modelId="{A312576C-7A3D-4485-B342-BB9E80ADDE88}" type="sibTrans" cxnId="{5FB0C4A0-679B-4DC2-8426-A22BADC6A7FE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2" custScaleY="49322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2" custScaleY="82681" custLinFactNeighborX="0" custLinFactNeighborY="5303">
        <dgm:presLayoutVars>
          <dgm:bulletEnabled val="1"/>
        </dgm:presLayoutVars>
      </dgm:prSet>
      <dgm:spPr/>
    </dgm:pt>
    <dgm:pt modelId="{9A9A3592-14D4-4571-AFB7-A2E7A751A2DE}" type="pres">
      <dgm:prSet presAssocID="{A6B876B9-2C89-4D60-A81E-0E36D777D962}" presName="parentText" presStyleLbl="node1" presStyleIdx="1" presStyleCnt="2" custScaleY="51014" custLinFactNeighborX="0" custLinFactNeighborY="14908">
        <dgm:presLayoutVars>
          <dgm:chMax val="0"/>
          <dgm:bulletEnabled val="1"/>
        </dgm:presLayoutVars>
      </dgm:prSet>
      <dgm:spPr/>
    </dgm:pt>
    <dgm:pt modelId="{9019C6B5-48E2-4053-9551-96F5757FB38A}" type="pres">
      <dgm:prSet presAssocID="{A6B876B9-2C89-4D60-A81E-0E36D777D962}" presName="childText" presStyleLbl="revTx" presStyleIdx="1" presStyleCnt="2" custScaleY="61996" custLinFactNeighborX="0" custLinFactNeighborY="18326">
        <dgm:presLayoutVars>
          <dgm:bulletEnabled val="1"/>
        </dgm:presLayoutVars>
      </dgm:prSet>
      <dgm:spPr/>
    </dgm:pt>
  </dgm:ptLst>
  <dgm:cxnLst>
    <dgm:cxn modelId="{A9A6630A-49E9-4373-9285-59BB498588ED}" type="presOf" srcId="{134A69E1-3CE8-43C3-8315-311625663CFA}" destId="{9019C6B5-48E2-4053-9551-96F5757FB38A}" srcOrd="0" destOrd="0" presId="urn:microsoft.com/office/officeart/2005/8/layout/vList2"/>
    <dgm:cxn modelId="{19848A0B-2721-4DE5-83DD-2EB026AD080C}" type="presOf" srcId="{3DA682CB-4BAB-4F41-8043-358656E19AAE}" destId="{54BFA469-24B1-45AD-BC08-1907C8AC617C}" srcOrd="0" destOrd="2" presId="urn:microsoft.com/office/officeart/2005/8/layout/vList2"/>
    <dgm:cxn modelId="{16C90010-BE6D-48C2-8FCB-B898660DE61D}" srcId="{0846F919-5289-4D9C-BF62-3153490DF827}" destId="{C99B3533-B3B4-44A0-A155-B5143363EA31}" srcOrd="1" destOrd="0" parTransId="{4D0596E5-5F57-4D5F-A594-AF60D55944B9}" sibTransId="{E35B9B90-1F79-4B04-8B8B-6685F0A8E296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2191E24B-4E7B-4A19-86CD-8ED67D53C38D}" srcId="{D8520C67-C42D-4CDB-A42B-FE4BDF385DB4}" destId="{A6B876B9-2C89-4D60-A81E-0E36D777D962}" srcOrd="1" destOrd="0" parTransId="{5978CA85-0B71-4D76-87A0-95EA7632ED42}" sibTransId="{C665419C-A965-4EDB-9512-0D12657D0602}"/>
    <dgm:cxn modelId="{6E12B24F-B3D2-4BC9-AE53-8B64753BB9C9}" type="presOf" srcId="{C99B3533-B3B4-44A0-A155-B5143363EA31}" destId="{54BFA469-24B1-45AD-BC08-1907C8AC617C}" srcOrd="0" destOrd="1" presId="urn:microsoft.com/office/officeart/2005/8/layout/vList2"/>
    <dgm:cxn modelId="{FA410C59-798B-4536-B561-5507FDC739DB}" type="presOf" srcId="{F62D3D94-AAA6-41B7-893A-1F2427CFF3A4}" destId="{9019C6B5-48E2-4053-9551-96F5757FB38A}" srcOrd="0" destOrd="2" presId="urn:microsoft.com/office/officeart/2005/8/layout/vList2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AA4F8C9A-8CFF-496E-91DF-9469EE3EA80B}" srcId="{A6B876B9-2C89-4D60-A81E-0E36D777D962}" destId="{134A69E1-3CE8-43C3-8315-311625663CFA}" srcOrd="0" destOrd="0" parTransId="{6EA39E5C-0373-4BE6-8978-D81FC24EF691}" sibTransId="{83EAE710-0455-4FF6-B0F4-750B64AD9E8F}"/>
    <dgm:cxn modelId="{5FB0C4A0-679B-4DC2-8426-A22BADC6A7FE}" srcId="{A6B876B9-2C89-4D60-A81E-0E36D777D962}" destId="{F62D3D94-AAA6-41B7-893A-1F2427CFF3A4}" srcOrd="2" destOrd="0" parTransId="{7B0DAAC5-7DAA-4522-A831-11B378A42EF5}" sibTransId="{A312576C-7A3D-4485-B342-BB9E80ADDE88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940A7ED8-7D8F-41F0-973D-B6EA7FBFBAFD}" srcId="{0846F919-5289-4D9C-BF62-3153490DF827}" destId="{3DA682CB-4BAB-4F41-8043-358656E19AAE}" srcOrd="2" destOrd="0" parTransId="{28A0AC2A-95B9-4FFA-98DF-A9C5CAB03D4E}" sibTransId="{35417CF5-BC47-4952-9696-2638A0D425FF}"/>
    <dgm:cxn modelId="{235397DC-2C89-453F-8F8E-CEAD86E796C2}" type="presOf" srcId="{A6B876B9-2C89-4D60-A81E-0E36D777D962}" destId="{9A9A3592-14D4-4571-AFB7-A2E7A751A2DE}" srcOrd="0" destOrd="0" presId="urn:microsoft.com/office/officeart/2005/8/layout/vList2"/>
    <dgm:cxn modelId="{447E8DEB-F569-41D9-89C4-D4877F5B8A5C}" srcId="{A6B876B9-2C89-4D60-A81E-0E36D777D962}" destId="{D9388BF1-17CA-4A67-A0C1-30598A18672C}" srcOrd="1" destOrd="0" parTransId="{68EBB58B-281E-4321-BA0B-95F909F26A88}" sibTransId="{43090F19-6C49-4DB9-90BE-90755AB5A7CD}"/>
    <dgm:cxn modelId="{40D498F1-4621-4859-BBF4-F50025AA3AAE}" type="presOf" srcId="{D9388BF1-17CA-4A67-A0C1-30598A18672C}" destId="{9019C6B5-48E2-4053-9551-96F5757FB38A}" srcOrd="0" destOrd="1" presId="urn:microsoft.com/office/officeart/2005/8/layout/vList2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  <dgm:cxn modelId="{43AF0957-69B2-4810-B229-5486967A47A7}" type="presParOf" srcId="{9494BAE1-1B76-4832-8403-CBC63B55B29A}" destId="{9A9A3592-14D4-4571-AFB7-A2E7A751A2DE}" srcOrd="2" destOrd="0" presId="urn:microsoft.com/office/officeart/2005/8/layout/vList2"/>
    <dgm:cxn modelId="{50128B41-A523-458F-8EB9-1E4E48784C6E}" type="presParOf" srcId="{9494BAE1-1B76-4832-8403-CBC63B55B29A}" destId="{9019C6B5-48E2-4053-9551-96F5757FB3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500" dirty="0">
              <a:latin typeface="Franklin Gothic Book" panose="020B0503020102020204" pitchFamily="34" charset="0"/>
            </a:rPr>
            <a:t>Подвести итоги: провести встречу, чтобы оценить успехи проекта и обсудить, что было сделано хорошо, а что можно улучшить в будущем.</a:t>
          </a:r>
          <a:endParaRPr lang="ru-RU" sz="15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883DC14C-D6E7-4193-902C-529ACD1A465C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endParaRPr lang="ru-RU" sz="16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95869022-248E-469B-93B7-C62C86B7268D}" type="parTrans" cxnId="{00725412-1BF4-4F7E-8938-56A8C3B3EBB0}">
      <dgm:prSet/>
      <dgm:spPr/>
      <dgm:t>
        <a:bodyPr/>
        <a:lstStyle/>
        <a:p>
          <a:endParaRPr lang="ru-RU"/>
        </a:p>
      </dgm:t>
    </dgm:pt>
    <dgm:pt modelId="{DE2FD5DB-99F9-43CC-9D99-3FD5132C2FE5}" type="sibTrans" cxnId="{00725412-1BF4-4F7E-8938-56A8C3B3EBB0}">
      <dgm:prSet/>
      <dgm:spPr/>
      <dgm:t>
        <a:bodyPr/>
        <a:lstStyle/>
        <a:p>
          <a:endParaRPr lang="ru-RU"/>
        </a:p>
      </dgm:t>
    </dgm:pt>
    <dgm:pt modelId="{53A136E2-2A92-4F3E-BEA5-F77FE3C7171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500" dirty="0">
              <a:latin typeface="Franklin Gothic Book" panose="020B0503020102020204" pitchFamily="34" charset="0"/>
            </a:rPr>
            <a:t>Отметить достижения: публично признать вклад каждого участника, что поможет завершить работу на позитивной ноте.</a:t>
          </a:r>
        </a:p>
      </dgm:t>
    </dgm:pt>
    <dgm:pt modelId="{8880C9DE-0E6E-4401-A171-C3679EA69654}" type="parTrans" cxnId="{478F0F05-3C0E-44B5-A919-1F2723E300BD}">
      <dgm:prSet/>
      <dgm:spPr/>
      <dgm:t>
        <a:bodyPr/>
        <a:lstStyle/>
        <a:p>
          <a:endParaRPr lang="ru-RU"/>
        </a:p>
      </dgm:t>
    </dgm:pt>
    <dgm:pt modelId="{A9DDBB96-2E5F-42D1-B6BC-F4F31A5F7282}" type="sibTrans" cxnId="{478F0F05-3C0E-44B5-A919-1F2723E300BD}">
      <dgm:prSet/>
      <dgm:spPr/>
      <dgm:t>
        <a:bodyPr/>
        <a:lstStyle/>
        <a:p>
          <a:endParaRPr lang="ru-RU"/>
        </a:p>
      </dgm:t>
    </dgm:pt>
    <dgm:pt modelId="{95CA106B-9FEE-4BBF-93D5-B682E0491EF0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500" dirty="0">
              <a:latin typeface="Franklin Gothic Book" panose="020B0503020102020204" pitchFamily="34" charset="0"/>
            </a:rPr>
            <a:t>Организовать финальное мероприятие: это может быть неформальная встреча, которая позволит участникам эмоционально попрощаться и сохранить положительные воспоминания.</a:t>
          </a:r>
        </a:p>
      </dgm:t>
    </dgm:pt>
    <dgm:pt modelId="{BC560D6C-DD15-44A4-A2FA-077F9FC967AB}" type="parTrans" cxnId="{D243517E-53D2-4176-A47F-14AF8639AB61}">
      <dgm:prSet/>
      <dgm:spPr/>
      <dgm:t>
        <a:bodyPr/>
        <a:lstStyle/>
        <a:p>
          <a:endParaRPr lang="ru-RU"/>
        </a:p>
      </dgm:t>
    </dgm:pt>
    <dgm:pt modelId="{0FE4407D-097B-4075-A7B4-6C36010906B5}" type="sibTrans" cxnId="{D243517E-53D2-4176-A47F-14AF8639AB61}">
      <dgm:prSet/>
      <dgm:spPr/>
      <dgm:t>
        <a:bodyPr/>
        <a:lstStyle/>
        <a:p>
          <a:endParaRPr lang="ru-RU"/>
        </a:p>
      </dgm:t>
    </dgm:pt>
    <dgm:pt modelId="{2CCC5EE2-7B63-4618-8402-0C0B1AE3BB0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500" dirty="0">
              <a:latin typeface="Franklin Gothic Book" panose="020B0503020102020204" pitchFamily="34" charset="0"/>
            </a:rPr>
            <a:t>Планировать следующий этап: обсудить с участниками их дальнейшие задачи или перспективы, чтобы избежать чувства пустоты после завершения работы.</a:t>
          </a:r>
        </a:p>
      </dgm:t>
    </dgm:pt>
    <dgm:pt modelId="{AB99F4FA-4DEE-4AD5-9EBC-5DD030C61796}" type="parTrans" cxnId="{B9684535-C7EA-4B5F-BFB3-1240CF09481C}">
      <dgm:prSet/>
      <dgm:spPr/>
      <dgm:t>
        <a:bodyPr/>
        <a:lstStyle/>
        <a:p>
          <a:endParaRPr lang="ru-RU"/>
        </a:p>
      </dgm:t>
    </dgm:pt>
    <dgm:pt modelId="{2FA6CACD-E707-4947-8309-318F53A32BCC}" type="sibTrans" cxnId="{B9684535-C7EA-4B5F-BFB3-1240CF09481C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1" custScaleY="129178" custLinFactNeighborY="-10419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1" custScaleY="102511" custLinFactNeighborY="99307">
        <dgm:presLayoutVars>
          <dgm:bulletEnabled val="1"/>
        </dgm:presLayoutVars>
      </dgm:prSet>
      <dgm:spPr/>
    </dgm:pt>
  </dgm:ptLst>
  <dgm:cxnLst>
    <dgm:cxn modelId="{478F0F05-3C0E-44B5-A919-1F2723E300BD}" srcId="{0846F919-5289-4D9C-BF62-3153490DF827}" destId="{53A136E2-2A92-4F3E-BEA5-F77FE3C71713}" srcOrd="1" destOrd="0" parTransId="{8880C9DE-0E6E-4401-A171-C3679EA69654}" sibTransId="{A9DDBB96-2E5F-42D1-B6BC-F4F31A5F7282}"/>
    <dgm:cxn modelId="{69EC2D10-3195-4D9B-9F4D-BAC8EE70628E}" type="presOf" srcId="{53A136E2-2A92-4F3E-BEA5-F77FE3C71713}" destId="{54BFA469-24B1-45AD-BC08-1907C8AC617C}" srcOrd="0" destOrd="1" presId="urn:microsoft.com/office/officeart/2005/8/layout/vList2"/>
    <dgm:cxn modelId="{00725412-1BF4-4F7E-8938-56A8C3B3EBB0}" srcId="{0846F919-5289-4D9C-BF62-3153490DF827}" destId="{883DC14C-D6E7-4193-902C-529ACD1A465C}" srcOrd="4" destOrd="0" parTransId="{95869022-248E-469B-93B7-C62C86B7268D}" sibTransId="{DE2FD5DB-99F9-43CC-9D99-3FD5132C2FE5}"/>
    <dgm:cxn modelId="{C095FB2D-7434-403E-9EF8-FE778499B6EE}" type="presOf" srcId="{883DC14C-D6E7-4193-902C-529ACD1A465C}" destId="{54BFA469-24B1-45AD-BC08-1907C8AC617C}" srcOrd="0" destOrd="4" presId="urn:microsoft.com/office/officeart/2005/8/layout/vList2"/>
    <dgm:cxn modelId="{B9684535-C7EA-4B5F-BFB3-1240CF09481C}" srcId="{0846F919-5289-4D9C-BF62-3153490DF827}" destId="{2CCC5EE2-7B63-4618-8402-0C0B1AE3BB0C}" srcOrd="3" destOrd="0" parTransId="{AB99F4FA-4DEE-4AD5-9EBC-5DD030C61796}" sibTransId="{2FA6CACD-E707-4947-8309-318F53A32BCC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D243517E-53D2-4176-A47F-14AF8639AB61}" srcId="{0846F919-5289-4D9C-BF62-3153490DF827}" destId="{95CA106B-9FEE-4BBF-93D5-B682E0491EF0}" srcOrd="2" destOrd="0" parTransId="{BC560D6C-DD15-44A4-A2FA-077F9FC967AB}" sibTransId="{0FE4407D-097B-4075-A7B4-6C36010906B5}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98022B98-28F8-41E9-8A3F-996DBBFFDEA6}" type="presOf" srcId="{95CA106B-9FEE-4BBF-93D5-B682E0491EF0}" destId="{54BFA469-24B1-45AD-BC08-1907C8AC617C}" srcOrd="0" destOrd="2" presId="urn:microsoft.com/office/officeart/2005/8/layout/vList2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FA9EBBF3-2F0F-445C-9C24-F3ED4BE39588}" type="presOf" srcId="{2CCC5EE2-7B63-4618-8402-0C0B1AE3BB0C}" destId="{54BFA469-24B1-45AD-BC08-1907C8AC617C}" srcOrd="0" destOrd="3" presId="urn:microsoft.com/office/officeart/2005/8/layout/vList2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F70B98-2250-4A29-9987-7D94D5A51307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C0FF5179-DEC9-4E2E-9F1F-D9CF280F4AED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Franklin Gothic Book" panose="020B0503020102020204" pitchFamily="34" charset="0"/>
            </a:rPr>
            <a:t>Курт Левин</a:t>
          </a:r>
        </a:p>
        <a:p>
          <a:r>
            <a:rPr lang="ru-RU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Основатель теории групповой динамики, рассматривающей группу как динамическое целое, где поведение членов зависит от взаимных связей</a:t>
          </a:r>
          <a:r>
            <a:rPr lang="ru-RU" dirty="0">
              <a:latin typeface="Franklin Gothic Book" panose="020B0503020102020204" pitchFamily="34" charset="0"/>
            </a:rPr>
            <a:t>.</a:t>
          </a:r>
        </a:p>
      </dgm:t>
    </dgm:pt>
    <dgm:pt modelId="{74CBE5C5-ED9D-4676-B147-600A51282FB3}" type="parTrans" cxnId="{2CF55631-3614-4212-B0F1-2C7B716CE413}">
      <dgm:prSet/>
      <dgm:spPr/>
      <dgm:t>
        <a:bodyPr/>
        <a:lstStyle/>
        <a:p>
          <a:endParaRPr lang="ru-RU"/>
        </a:p>
      </dgm:t>
    </dgm:pt>
    <dgm:pt modelId="{9361C70D-15FF-4065-BD68-F0B0869B57F0}" type="sibTrans" cxnId="{2CF55631-3614-4212-B0F1-2C7B716CE413}">
      <dgm:prSet/>
      <dgm:spPr/>
      <dgm:t>
        <a:bodyPr/>
        <a:lstStyle/>
        <a:p>
          <a:endParaRPr lang="ru-RU"/>
        </a:p>
      </dgm:t>
    </dgm:pt>
    <dgm:pt modelId="{5C38FECD-D7FE-4531-AE7D-79EA6E6B52D3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Franklin Gothic Book" panose="020B0503020102020204" pitchFamily="34" charset="0"/>
            </a:rPr>
            <a:t>З. Фрейд</a:t>
          </a:r>
        </a:p>
        <a:p>
          <a:r>
            <a:rPr lang="ru-RU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Анализ бессознательных процессов в группах: идентификация с лидером и замещение рационального поведения бессознательными импульсами</a:t>
          </a:r>
          <a:r>
            <a:rPr lang="ru-RU" dirty="0">
              <a:latin typeface="Franklin Gothic Book" panose="020B0503020102020204" pitchFamily="34" charset="0"/>
            </a:rPr>
            <a:t>.</a:t>
          </a:r>
        </a:p>
      </dgm:t>
    </dgm:pt>
    <dgm:pt modelId="{3830439F-40E8-41C2-8C3E-4A31F3FA50BE}" type="parTrans" cxnId="{0D78A08C-3747-4F22-9FAB-349765189657}">
      <dgm:prSet/>
      <dgm:spPr/>
      <dgm:t>
        <a:bodyPr/>
        <a:lstStyle/>
        <a:p>
          <a:endParaRPr lang="ru-RU"/>
        </a:p>
      </dgm:t>
    </dgm:pt>
    <dgm:pt modelId="{B6979AB7-5CAA-4EA0-ABD5-A6ECFCD59D15}" type="sibTrans" cxnId="{0D78A08C-3747-4F22-9FAB-349765189657}">
      <dgm:prSet/>
      <dgm:spPr/>
      <dgm:t>
        <a:bodyPr/>
        <a:lstStyle/>
        <a:p>
          <a:endParaRPr lang="ru-RU"/>
        </a:p>
      </dgm:t>
    </dgm:pt>
    <dgm:pt modelId="{554D166C-0397-43A2-9006-4B7BDEED64D7}" type="pres">
      <dgm:prSet presAssocID="{90F70B98-2250-4A29-9987-7D94D5A51307}" presName="linearFlow" presStyleCnt="0">
        <dgm:presLayoutVars>
          <dgm:dir/>
          <dgm:resizeHandles val="exact"/>
        </dgm:presLayoutVars>
      </dgm:prSet>
      <dgm:spPr/>
    </dgm:pt>
    <dgm:pt modelId="{D065C09D-2103-4F5F-A911-0F8E9D548309}" type="pres">
      <dgm:prSet presAssocID="{C0FF5179-DEC9-4E2E-9F1F-D9CF280F4AED}" presName="composite" presStyleCnt="0"/>
      <dgm:spPr/>
    </dgm:pt>
    <dgm:pt modelId="{A3185E00-4611-4A18-8522-6792B739E9BC}" type="pres">
      <dgm:prSet presAssocID="{C0FF5179-DEC9-4E2E-9F1F-D9CF280F4AED}" presName="imgShp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E7918628-DDCA-4A5A-B2D6-8982ADC7BDD1}" type="pres">
      <dgm:prSet presAssocID="{C0FF5179-DEC9-4E2E-9F1F-D9CF280F4AED}" presName="txShp" presStyleLbl="node1" presStyleIdx="0" presStyleCnt="2">
        <dgm:presLayoutVars>
          <dgm:bulletEnabled val="1"/>
        </dgm:presLayoutVars>
      </dgm:prSet>
      <dgm:spPr/>
    </dgm:pt>
    <dgm:pt modelId="{CD7BB042-F697-44C8-BA97-24A210715B98}" type="pres">
      <dgm:prSet presAssocID="{9361C70D-15FF-4065-BD68-F0B0869B57F0}" presName="spacing" presStyleCnt="0"/>
      <dgm:spPr/>
    </dgm:pt>
    <dgm:pt modelId="{6765DB07-E0BE-4494-A471-F4A344D61AAB}" type="pres">
      <dgm:prSet presAssocID="{5C38FECD-D7FE-4531-AE7D-79EA6E6B52D3}" presName="composite" presStyleCnt="0"/>
      <dgm:spPr/>
    </dgm:pt>
    <dgm:pt modelId="{54CC956F-7C75-497A-A08F-87CE43BB119D}" type="pres">
      <dgm:prSet presAssocID="{5C38FECD-D7FE-4531-AE7D-79EA6E6B52D3}" presName="imgShp" presStyleLbl="f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E3CE42A5-0D38-4000-8B32-E7DD6F65A6D8}" type="pres">
      <dgm:prSet presAssocID="{5C38FECD-D7FE-4531-AE7D-79EA6E6B52D3}" presName="txShp" presStyleLbl="node1" presStyleIdx="1" presStyleCnt="2">
        <dgm:presLayoutVars>
          <dgm:bulletEnabled val="1"/>
        </dgm:presLayoutVars>
      </dgm:prSet>
      <dgm:spPr/>
    </dgm:pt>
  </dgm:ptLst>
  <dgm:cxnLst>
    <dgm:cxn modelId="{9902A10A-74D9-4C9A-84D1-03187C264AE3}" type="presOf" srcId="{C0FF5179-DEC9-4E2E-9F1F-D9CF280F4AED}" destId="{E7918628-DDCA-4A5A-B2D6-8982ADC7BDD1}" srcOrd="0" destOrd="0" presId="urn:microsoft.com/office/officeart/2005/8/layout/vList3"/>
    <dgm:cxn modelId="{2CF55631-3614-4212-B0F1-2C7B716CE413}" srcId="{90F70B98-2250-4A29-9987-7D94D5A51307}" destId="{C0FF5179-DEC9-4E2E-9F1F-D9CF280F4AED}" srcOrd="0" destOrd="0" parTransId="{74CBE5C5-ED9D-4676-B147-600A51282FB3}" sibTransId="{9361C70D-15FF-4065-BD68-F0B0869B57F0}"/>
    <dgm:cxn modelId="{4757865B-3823-41B9-8B84-7355DBBBAFE3}" type="presOf" srcId="{5C38FECD-D7FE-4531-AE7D-79EA6E6B52D3}" destId="{E3CE42A5-0D38-4000-8B32-E7DD6F65A6D8}" srcOrd="0" destOrd="0" presId="urn:microsoft.com/office/officeart/2005/8/layout/vList3"/>
    <dgm:cxn modelId="{0D78A08C-3747-4F22-9FAB-349765189657}" srcId="{90F70B98-2250-4A29-9987-7D94D5A51307}" destId="{5C38FECD-D7FE-4531-AE7D-79EA6E6B52D3}" srcOrd="1" destOrd="0" parTransId="{3830439F-40E8-41C2-8C3E-4A31F3FA50BE}" sibTransId="{B6979AB7-5CAA-4EA0-ABD5-A6ECFCD59D15}"/>
    <dgm:cxn modelId="{0FAF7EBC-76A6-44F6-9A07-AF0D7F6B05CC}" type="presOf" srcId="{90F70B98-2250-4A29-9987-7D94D5A51307}" destId="{554D166C-0397-43A2-9006-4B7BDEED64D7}" srcOrd="0" destOrd="0" presId="urn:microsoft.com/office/officeart/2005/8/layout/vList3"/>
    <dgm:cxn modelId="{24870451-DA16-42D2-AE71-50B7EB59D141}" type="presParOf" srcId="{554D166C-0397-43A2-9006-4B7BDEED64D7}" destId="{D065C09D-2103-4F5F-A911-0F8E9D548309}" srcOrd="0" destOrd="0" presId="urn:microsoft.com/office/officeart/2005/8/layout/vList3"/>
    <dgm:cxn modelId="{11EA362D-5E84-4C40-9994-9724C347699F}" type="presParOf" srcId="{D065C09D-2103-4F5F-A911-0F8E9D548309}" destId="{A3185E00-4611-4A18-8522-6792B739E9BC}" srcOrd="0" destOrd="0" presId="urn:microsoft.com/office/officeart/2005/8/layout/vList3"/>
    <dgm:cxn modelId="{7171437C-7F83-4AD5-8EAB-784225EE4186}" type="presParOf" srcId="{D065C09D-2103-4F5F-A911-0F8E9D548309}" destId="{E7918628-DDCA-4A5A-B2D6-8982ADC7BDD1}" srcOrd="1" destOrd="0" presId="urn:microsoft.com/office/officeart/2005/8/layout/vList3"/>
    <dgm:cxn modelId="{636E99AB-336E-4886-B87A-A2C43FA5E7A2}" type="presParOf" srcId="{554D166C-0397-43A2-9006-4B7BDEED64D7}" destId="{CD7BB042-F697-44C8-BA97-24A210715B98}" srcOrd="1" destOrd="0" presId="urn:microsoft.com/office/officeart/2005/8/layout/vList3"/>
    <dgm:cxn modelId="{283EA2A6-3084-4F0A-B451-5037A20C45A6}" type="presParOf" srcId="{554D166C-0397-43A2-9006-4B7BDEED64D7}" destId="{6765DB07-E0BE-4494-A471-F4A344D61AAB}" srcOrd="2" destOrd="0" presId="urn:microsoft.com/office/officeart/2005/8/layout/vList3"/>
    <dgm:cxn modelId="{03E18F11-9369-4E71-9330-09C9C621FA72}" type="presParOf" srcId="{6765DB07-E0BE-4494-A471-F4A344D61AAB}" destId="{54CC956F-7C75-497A-A08F-87CE43BB119D}" srcOrd="0" destOrd="0" presId="urn:microsoft.com/office/officeart/2005/8/layout/vList3"/>
    <dgm:cxn modelId="{5C3DF0AB-2421-4BFA-BD6F-1BECA7BE977E}" type="presParOf" srcId="{6765DB07-E0BE-4494-A471-F4A344D61AAB}" destId="{E3CE42A5-0D38-4000-8B32-E7DD6F65A6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8D0FF9-672B-46E2-B07F-2130B0ADD149}" type="doc">
      <dgm:prSet loTypeId="urn:microsoft.com/office/officeart/2005/8/layout/pyramid1" loCatId="pyramid" qsTypeId="urn:microsoft.com/office/officeart/2005/8/quickstyle/simple1" qsCatId="simple" csTypeId="urn:microsoft.com/office/officeart/2005/8/colors/accent0_2" csCatId="mainScheme" phldr="1"/>
      <dgm:spPr/>
    </dgm:pt>
    <dgm:pt modelId="{1B88F44D-7D0F-4BE7-8675-CCC63DAC5D05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Определение этапа</a:t>
          </a:r>
        </a:p>
      </dgm:t>
    </dgm:pt>
    <dgm:pt modelId="{453B28C9-4040-4110-BD43-0BB482840988}" type="parTrans" cxnId="{95034EEC-77AF-4534-8376-1C00EA0D12ED}">
      <dgm:prSet/>
      <dgm:spPr/>
      <dgm:t>
        <a:bodyPr/>
        <a:lstStyle/>
        <a:p>
          <a:endParaRPr lang="ru-RU"/>
        </a:p>
      </dgm:t>
    </dgm:pt>
    <dgm:pt modelId="{8D689A75-D528-476C-80D9-64AD361EA284}" type="sibTrans" cxnId="{95034EEC-77AF-4534-8376-1C00EA0D12ED}">
      <dgm:prSet/>
      <dgm:spPr/>
      <dgm:t>
        <a:bodyPr/>
        <a:lstStyle/>
        <a:p>
          <a:endParaRPr lang="ru-RU"/>
        </a:p>
      </dgm:t>
    </dgm:pt>
    <dgm:pt modelId="{2914BB5D-7C05-4112-9AB5-A1C09ECFFDC2}">
      <dgm:prSet phldrT="[Текст]" custT="1"/>
      <dgm:spPr/>
      <dgm:t>
        <a:bodyPr/>
        <a:lstStyle/>
        <a:p>
          <a:r>
            <a:rPr lang="ru-RU" sz="2800" dirty="0">
              <a:solidFill>
                <a:schemeClr val="tx2">
                  <a:lumMod val="50000"/>
                </a:schemeClr>
              </a:solidFill>
            </a:rPr>
            <a:t>Поиск решений</a:t>
          </a:r>
        </a:p>
      </dgm:t>
    </dgm:pt>
    <dgm:pt modelId="{2925158C-8ACB-42C6-8AD3-007D5322AE7A}" type="parTrans" cxnId="{F2CE7983-ECD4-40ED-8EA6-7180DB3FA4CF}">
      <dgm:prSet/>
      <dgm:spPr/>
      <dgm:t>
        <a:bodyPr/>
        <a:lstStyle/>
        <a:p>
          <a:endParaRPr lang="ru-RU"/>
        </a:p>
      </dgm:t>
    </dgm:pt>
    <dgm:pt modelId="{E163B7B8-76DB-4520-9991-BB47FFAE9382}" type="sibTrans" cxnId="{F2CE7983-ECD4-40ED-8EA6-7180DB3FA4CF}">
      <dgm:prSet/>
      <dgm:spPr/>
      <dgm:t>
        <a:bodyPr/>
        <a:lstStyle/>
        <a:p>
          <a:endParaRPr lang="ru-RU"/>
        </a:p>
      </dgm:t>
    </dgm:pt>
    <dgm:pt modelId="{37EB8512-EFFD-4EF8-9145-D6678E2B9D1C}">
      <dgm:prSet phldrT="[Текст]" custT="1"/>
      <dgm:spPr/>
      <dgm:t>
        <a:bodyPr/>
        <a:lstStyle/>
        <a:p>
          <a:r>
            <a:rPr lang="ru-RU" sz="3200" dirty="0">
              <a:solidFill>
                <a:schemeClr val="tx2">
                  <a:lumMod val="50000"/>
                </a:schemeClr>
              </a:solidFill>
            </a:rPr>
            <a:t>Предотвращение дисфункций</a:t>
          </a:r>
        </a:p>
      </dgm:t>
    </dgm:pt>
    <dgm:pt modelId="{6C8A0D0A-D38F-417C-932C-B0F22AC3B477}" type="parTrans" cxnId="{6A674206-FE5D-4070-83A3-A5F2211B4249}">
      <dgm:prSet/>
      <dgm:spPr/>
      <dgm:t>
        <a:bodyPr/>
        <a:lstStyle/>
        <a:p>
          <a:endParaRPr lang="ru-RU"/>
        </a:p>
      </dgm:t>
    </dgm:pt>
    <dgm:pt modelId="{89CBEFDC-DA7C-4E04-8612-023F8E0A62BB}" type="sibTrans" cxnId="{6A674206-FE5D-4070-83A3-A5F2211B4249}">
      <dgm:prSet/>
      <dgm:spPr/>
      <dgm:t>
        <a:bodyPr/>
        <a:lstStyle/>
        <a:p>
          <a:endParaRPr lang="ru-RU"/>
        </a:p>
      </dgm:t>
    </dgm:pt>
    <dgm:pt modelId="{5FB8AF21-2096-4861-A47F-81F59ADF88DA}" type="pres">
      <dgm:prSet presAssocID="{FA8D0FF9-672B-46E2-B07F-2130B0ADD149}" presName="Name0" presStyleCnt="0">
        <dgm:presLayoutVars>
          <dgm:dir/>
          <dgm:animLvl val="lvl"/>
          <dgm:resizeHandles val="exact"/>
        </dgm:presLayoutVars>
      </dgm:prSet>
      <dgm:spPr/>
    </dgm:pt>
    <dgm:pt modelId="{62746639-8831-4AEB-AB2B-F490112505AF}" type="pres">
      <dgm:prSet presAssocID="{1B88F44D-7D0F-4BE7-8675-CCC63DAC5D05}" presName="Name8" presStyleCnt="0"/>
      <dgm:spPr/>
    </dgm:pt>
    <dgm:pt modelId="{B00390A7-E559-4020-AE8E-0898B29164B9}" type="pres">
      <dgm:prSet presAssocID="{1B88F44D-7D0F-4BE7-8675-CCC63DAC5D05}" presName="level" presStyleLbl="node1" presStyleIdx="0" presStyleCnt="3">
        <dgm:presLayoutVars>
          <dgm:chMax val="1"/>
          <dgm:bulletEnabled val="1"/>
        </dgm:presLayoutVars>
      </dgm:prSet>
      <dgm:spPr/>
    </dgm:pt>
    <dgm:pt modelId="{372B27F3-32D9-47DF-B41A-85DF58F37A4E}" type="pres">
      <dgm:prSet presAssocID="{1B88F44D-7D0F-4BE7-8675-CCC63DAC5D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EC931E-7175-4CCD-8B62-3649C5C9F659}" type="pres">
      <dgm:prSet presAssocID="{2914BB5D-7C05-4112-9AB5-A1C09ECFFDC2}" presName="Name8" presStyleCnt="0"/>
      <dgm:spPr/>
    </dgm:pt>
    <dgm:pt modelId="{F11684FC-2195-4F95-AADF-CC858468C66A}" type="pres">
      <dgm:prSet presAssocID="{2914BB5D-7C05-4112-9AB5-A1C09ECFFDC2}" presName="level" presStyleLbl="node1" presStyleIdx="1" presStyleCnt="3">
        <dgm:presLayoutVars>
          <dgm:chMax val="1"/>
          <dgm:bulletEnabled val="1"/>
        </dgm:presLayoutVars>
      </dgm:prSet>
      <dgm:spPr/>
    </dgm:pt>
    <dgm:pt modelId="{04299CA3-692D-4976-A1F6-0A3772E194F1}" type="pres">
      <dgm:prSet presAssocID="{2914BB5D-7C05-4112-9AB5-A1C09ECFFD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CA4F72-1360-4017-96D4-AD5ECBFDC947}" type="pres">
      <dgm:prSet presAssocID="{37EB8512-EFFD-4EF8-9145-D6678E2B9D1C}" presName="Name8" presStyleCnt="0"/>
      <dgm:spPr/>
    </dgm:pt>
    <dgm:pt modelId="{8C8C8D74-3456-49A3-A110-FED0D5FFC9B0}" type="pres">
      <dgm:prSet presAssocID="{37EB8512-EFFD-4EF8-9145-D6678E2B9D1C}" presName="level" presStyleLbl="node1" presStyleIdx="2" presStyleCnt="3">
        <dgm:presLayoutVars>
          <dgm:chMax val="1"/>
          <dgm:bulletEnabled val="1"/>
        </dgm:presLayoutVars>
      </dgm:prSet>
      <dgm:spPr/>
    </dgm:pt>
    <dgm:pt modelId="{098ADBE1-59D6-49B4-8809-3BC921F2DC68}" type="pres">
      <dgm:prSet presAssocID="{37EB8512-EFFD-4EF8-9145-D6678E2B9D1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A674206-FE5D-4070-83A3-A5F2211B4249}" srcId="{FA8D0FF9-672B-46E2-B07F-2130B0ADD149}" destId="{37EB8512-EFFD-4EF8-9145-D6678E2B9D1C}" srcOrd="2" destOrd="0" parTransId="{6C8A0D0A-D38F-417C-932C-B0F22AC3B477}" sibTransId="{89CBEFDC-DA7C-4E04-8612-023F8E0A62BB}"/>
    <dgm:cxn modelId="{50B7BB1C-655F-45EC-A8C8-484405A75F3F}" type="presOf" srcId="{1B88F44D-7D0F-4BE7-8675-CCC63DAC5D05}" destId="{372B27F3-32D9-47DF-B41A-85DF58F37A4E}" srcOrd="1" destOrd="0" presId="urn:microsoft.com/office/officeart/2005/8/layout/pyramid1"/>
    <dgm:cxn modelId="{F07F4E37-3DC0-416D-9ACC-82D4663A6A86}" type="presOf" srcId="{FA8D0FF9-672B-46E2-B07F-2130B0ADD149}" destId="{5FB8AF21-2096-4861-A47F-81F59ADF88DA}" srcOrd="0" destOrd="0" presId="urn:microsoft.com/office/officeart/2005/8/layout/pyramid1"/>
    <dgm:cxn modelId="{23F85850-EDC7-4077-81F2-4F70E33838C9}" type="presOf" srcId="{1B88F44D-7D0F-4BE7-8675-CCC63DAC5D05}" destId="{B00390A7-E559-4020-AE8E-0898B29164B9}" srcOrd="0" destOrd="0" presId="urn:microsoft.com/office/officeart/2005/8/layout/pyramid1"/>
    <dgm:cxn modelId="{F2CE7983-ECD4-40ED-8EA6-7180DB3FA4CF}" srcId="{FA8D0FF9-672B-46E2-B07F-2130B0ADD149}" destId="{2914BB5D-7C05-4112-9AB5-A1C09ECFFDC2}" srcOrd="1" destOrd="0" parTransId="{2925158C-8ACB-42C6-8AD3-007D5322AE7A}" sibTransId="{E163B7B8-76DB-4520-9991-BB47FFAE9382}"/>
    <dgm:cxn modelId="{3BAEEABF-2C01-485A-9488-45FC0557850D}" type="presOf" srcId="{37EB8512-EFFD-4EF8-9145-D6678E2B9D1C}" destId="{098ADBE1-59D6-49B4-8809-3BC921F2DC68}" srcOrd="1" destOrd="0" presId="urn:microsoft.com/office/officeart/2005/8/layout/pyramid1"/>
    <dgm:cxn modelId="{D75871C3-6E05-4247-B104-108F4E6FA600}" type="presOf" srcId="{37EB8512-EFFD-4EF8-9145-D6678E2B9D1C}" destId="{8C8C8D74-3456-49A3-A110-FED0D5FFC9B0}" srcOrd="0" destOrd="0" presId="urn:microsoft.com/office/officeart/2005/8/layout/pyramid1"/>
    <dgm:cxn modelId="{D2373BD7-E6DF-4106-921B-59AADA61545D}" type="presOf" srcId="{2914BB5D-7C05-4112-9AB5-A1C09ECFFDC2}" destId="{F11684FC-2195-4F95-AADF-CC858468C66A}" srcOrd="0" destOrd="0" presId="urn:microsoft.com/office/officeart/2005/8/layout/pyramid1"/>
    <dgm:cxn modelId="{95034EEC-77AF-4534-8376-1C00EA0D12ED}" srcId="{FA8D0FF9-672B-46E2-B07F-2130B0ADD149}" destId="{1B88F44D-7D0F-4BE7-8675-CCC63DAC5D05}" srcOrd="0" destOrd="0" parTransId="{453B28C9-4040-4110-BD43-0BB482840988}" sibTransId="{8D689A75-D528-476C-80D9-64AD361EA284}"/>
    <dgm:cxn modelId="{35BAC7F7-E1C5-4CAA-8457-52A7A38C9B96}" type="presOf" srcId="{2914BB5D-7C05-4112-9AB5-A1C09ECFFDC2}" destId="{04299CA3-692D-4976-A1F6-0A3772E194F1}" srcOrd="1" destOrd="0" presId="urn:microsoft.com/office/officeart/2005/8/layout/pyramid1"/>
    <dgm:cxn modelId="{26EF2F5B-E52D-47EA-9631-5F2F827985B0}" type="presParOf" srcId="{5FB8AF21-2096-4861-A47F-81F59ADF88DA}" destId="{62746639-8831-4AEB-AB2B-F490112505AF}" srcOrd="0" destOrd="0" presId="urn:microsoft.com/office/officeart/2005/8/layout/pyramid1"/>
    <dgm:cxn modelId="{FCF30510-29CC-4613-B29D-02CE4DC7F42D}" type="presParOf" srcId="{62746639-8831-4AEB-AB2B-F490112505AF}" destId="{B00390A7-E559-4020-AE8E-0898B29164B9}" srcOrd="0" destOrd="0" presId="urn:microsoft.com/office/officeart/2005/8/layout/pyramid1"/>
    <dgm:cxn modelId="{BF473E05-165A-4099-A3D9-53D362454D89}" type="presParOf" srcId="{62746639-8831-4AEB-AB2B-F490112505AF}" destId="{372B27F3-32D9-47DF-B41A-85DF58F37A4E}" srcOrd="1" destOrd="0" presId="urn:microsoft.com/office/officeart/2005/8/layout/pyramid1"/>
    <dgm:cxn modelId="{C39D1929-7B26-4360-9740-CE6980C29148}" type="presParOf" srcId="{5FB8AF21-2096-4861-A47F-81F59ADF88DA}" destId="{29EC931E-7175-4CCD-8B62-3649C5C9F659}" srcOrd="1" destOrd="0" presId="urn:microsoft.com/office/officeart/2005/8/layout/pyramid1"/>
    <dgm:cxn modelId="{06976996-79D8-4D34-B0AB-85E946FF8F4F}" type="presParOf" srcId="{29EC931E-7175-4CCD-8B62-3649C5C9F659}" destId="{F11684FC-2195-4F95-AADF-CC858468C66A}" srcOrd="0" destOrd="0" presId="urn:microsoft.com/office/officeart/2005/8/layout/pyramid1"/>
    <dgm:cxn modelId="{BD25B6D4-22FB-42E5-BC83-74B0799F2549}" type="presParOf" srcId="{29EC931E-7175-4CCD-8B62-3649C5C9F659}" destId="{04299CA3-692D-4976-A1F6-0A3772E194F1}" srcOrd="1" destOrd="0" presId="urn:microsoft.com/office/officeart/2005/8/layout/pyramid1"/>
    <dgm:cxn modelId="{6303C32E-A909-47F7-A36A-5F915C90469D}" type="presParOf" srcId="{5FB8AF21-2096-4861-A47F-81F59ADF88DA}" destId="{94CA4F72-1360-4017-96D4-AD5ECBFDC947}" srcOrd="2" destOrd="0" presId="urn:microsoft.com/office/officeart/2005/8/layout/pyramid1"/>
    <dgm:cxn modelId="{F2FF5EAA-12A7-47BA-969F-CEEB97A020D6}" type="presParOf" srcId="{94CA4F72-1360-4017-96D4-AD5ECBFDC947}" destId="{8C8C8D74-3456-49A3-A110-FED0D5FFC9B0}" srcOrd="0" destOrd="0" presId="urn:microsoft.com/office/officeart/2005/8/layout/pyramid1"/>
    <dgm:cxn modelId="{A68A5147-6156-497B-B8BF-BC4DEFFC3E2F}" type="presParOf" srcId="{94CA4F72-1360-4017-96D4-AD5ECBFDC947}" destId="{098ADBE1-59D6-49B4-8809-3BC921F2DC6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Высокий уровень тревожности, особенно у новых участников.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A6B876B9-2C89-4D60-A81E-0E36D777D962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5978CA85-0B71-4D76-87A0-95EA7632ED42}" type="parTrans" cxnId="{2191E24B-4E7B-4A19-86CD-8ED67D53C38D}">
      <dgm:prSet/>
      <dgm:spPr/>
      <dgm:t>
        <a:bodyPr/>
        <a:lstStyle/>
        <a:p>
          <a:endParaRPr lang="ru-RU"/>
        </a:p>
      </dgm:t>
    </dgm:pt>
    <dgm:pt modelId="{C665419C-A965-4EDB-9512-0D12657D0602}" type="sibTrans" cxnId="{2191E24B-4E7B-4A19-86CD-8ED67D53C38D}">
      <dgm:prSet/>
      <dgm:spPr/>
      <dgm:t>
        <a:bodyPr/>
        <a:lstStyle/>
        <a:p>
          <a:endParaRPr lang="ru-RU"/>
        </a:p>
      </dgm:t>
    </dgm:pt>
    <dgm:pt modelId="{134A69E1-3CE8-43C3-8315-311625663CFA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rPr>
            <a:t>Продуктивность низкая, так как большая часть времени уходит на знакомство и обсуждение.</a:t>
          </a:r>
        </a:p>
      </dgm:t>
    </dgm:pt>
    <dgm:pt modelId="{6EA39E5C-0373-4BE6-8978-D81FC24EF691}" type="parTrans" cxnId="{AA4F8C9A-8CFF-496E-91DF-9469EE3EA80B}">
      <dgm:prSet/>
      <dgm:spPr/>
      <dgm:t>
        <a:bodyPr/>
        <a:lstStyle/>
        <a:p>
          <a:endParaRPr lang="ru-RU"/>
        </a:p>
      </dgm:t>
    </dgm:pt>
    <dgm:pt modelId="{83EAE710-0455-4FF6-B0F4-750B64AD9E8F}" type="sibTrans" cxnId="{AA4F8C9A-8CFF-496E-91DF-9469EE3EA80B}">
      <dgm:prSet/>
      <dgm:spPr/>
      <dgm:t>
        <a:bodyPr/>
        <a:lstStyle/>
        <a:p>
          <a:endParaRPr lang="ru-RU"/>
        </a:p>
      </dgm:t>
    </dgm:pt>
    <dgm:pt modelId="{D2565F7E-77D4-4553-8FE3-5378F14FA95E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Позитивная, но поверхностная атмосфера: участники избегают конфликтов и сложных тем.</a:t>
          </a:r>
        </a:p>
      </dgm:t>
    </dgm:pt>
    <dgm:pt modelId="{C904DA18-58A1-479F-B8E0-9E37F1B90AB0}" type="parTrans" cxnId="{054966FB-232E-4D31-877F-31CE831779DC}">
      <dgm:prSet/>
      <dgm:spPr/>
      <dgm:t>
        <a:bodyPr/>
        <a:lstStyle/>
        <a:p>
          <a:endParaRPr lang="ru-RU"/>
        </a:p>
      </dgm:t>
    </dgm:pt>
    <dgm:pt modelId="{193692DA-34D6-4E33-91AC-FD3F6CAA9897}" type="sibTrans" cxnId="{054966FB-232E-4D31-877F-31CE831779DC}">
      <dgm:prSet/>
      <dgm:spPr/>
      <dgm:t>
        <a:bodyPr/>
        <a:lstStyle/>
        <a:p>
          <a:endParaRPr lang="ru-RU"/>
        </a:p>
      </dgm:t>
    </dgm:pt>
    <dgm:pt modelId="{36187980-66B8-4FA3-ADCE-B68B125E1C5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Люди стремятся показать себя с лучшей стороны.</a:t>
          </a:r>
        </a:p>
      </dgm:t>
    </dgm:pt>
    <dgm:pt modelId="{918A94CE-8659-49B0-B89B-2A10C65E380D}" type="parTrans" cxnId="{540B6A1A-B579-49B6-A722-FD4571FC4DD2}">
      <dgm:prSet/>
      <dgm:spPr/>
      <dgm:t>
        <a:bodyPr/>
        <a:lstStyle/>
        <a:p>
          <a:endParaRPr lang="ru-RU"/>
        </a:p>
      </dgm:t>
    </dgm:pt>
    <dgm:pt modelId="{192643B0-65C1-40E7-B487-3C431DA4307B}" type="sibTrans" cxnId="{540B6A1A-B579-49B6-A722-FD4571FC4DD2}">
      <dgm:prSet/>
      <dgm:spPr/>
      <dgm:t>
        <a:bodyPr/>
        <a:lstStyle/>
        <a:p>
          <a:endParaRPr lang="ru-RU"/>
        </a:p>
      </dgm:t>
    </dgm:pt>
    <dgm:pt modelId="{5488BA9D-EE47-4C26-940E-D7A742800F9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rPr>
            <a:t>Отсутствие четких ролей замедляет принятие решений.</a:t>
          </a:r>
        </a:p>
      </dgm:t>
    </dgm:pt>
    <dgm:pt modelId="{B6E6622D-4387-46F8-B36D-C86F16643207}" type="parTrans" cxnId="{275CE2DA-C8B3-415F-B19B-51659CB1DD22}">
      <dgm:prSet/>
      <dgm:spPr/>
      <dgm:t>
        <a:bodyPr/>
        <a:lstStyle/>
        <a:p>
          <a:endParaRPr lang="ru-RU"/>
        </a:p>
      </dgm:t>
    </dgm:pt>
    <dgm:pt modelId="{F3FA5B4D-DF8A-4B13-BEA8-493BBC908EC3}" type="sibTrans" cxnId="{275CE2DA-C8B3-415F-B19B-51659CB1DD22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2" custScaleY="49322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2" custScaleY="82681" custLinFactNeighborX="0" custLinFactNeighborY="5303">
        <dgm:presLayoutVars>
          <dgm:bulletEnabled val="1"/>
        </dgm:presLayoutVars>
      </dgm:prSet>
      <dgm:spPr/>
    </dgm:pt>
    <dgm:pt modelId="{9A9A3592-14D4-4571-AFB7-A2E7A751A2DE}" type="pres">
      <dgm:prSet presAssocID="{A6B876B9-2C89-4D60-A81E-0E36D777D962}" presName="parentText" presStyleLbl="node1" presStyleIdx="1" presStyleCnt="2" custScaleY="51014" custLinFactNeighborX="0" custLinFactNeighborY="14908">
        <dgm:presLayoutVars>
          <dgm:chMax val="0"/>
          <dgm:bulletEnabled val="1"/>
        </dgm:presLayoutVars>
      </dgm:prSet>
      <dgm:spPr/>
    </dgm:pt>
    <dgm:pt modelId="{9019C6B5-48E2-4053-9551-96F5757FB38A}" type="pres">
      <dgm:prSet presAssocID="{A6B876B9-2C89-4D60-A81E-0E36D777D962}" presName="childText" presStyleLbl="revTx" presStyleIdx="1" presStyleCnt="2" custScaleY="61996" custLinFactNeighborX="0" custLinFactNeighborY="18326">
        <dgm:presLayoutVars>
          <dgm:bulletEnabled val="1"/>
        </dgm:presLayoutVars>
      </dgm:prSet>
      <dgm:spPr/>
    </dgm:pt>
  </dgm:ptLst>
  <dgm:cxnLst>
    <dgm:cxn modelId="{A9A6630A-49E9-4373-9285-59BB498588ED}" type="presOf" srcId="{134A69E1-3CE8-43C3-8315-311625663CFA}" destId="{9019C6B5-48E2-4053-9551-96F5757FB38A}" srcOrd="0" destOrd="0" presId="urn:microsoft.com/office/officeart/2005/8/layout/vList2"/>
    <dgm:cxn modelId="{540B6A1A-B579-49B6-A722-FD4571FC4DD2}" srcId="{0846F919-5289-4D9C-BF62-3153490DF827}" destId="{36187980-66B8-4FA3-ADCE-B68B125E1C51}" srcOrd="2" destOrd="0" parTransId="{918A94CE-8659-49B0-B89B-2A10C65E380D}" sibTransId="{192643B0-65C1-40E7-B487-3C431DA4307B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C45B8F45-9666-447B-A3F6-BB350DE49DAD}" type="presOf" srcId="{D2565F7E-77D4-4553-8FE3-5378F14FA95E}" destId="{54BFA469-24B1-45AD-BC08-1907C8AC617C}" srcOrd="0" destOrd="1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2191E24B-4E7B-4A19-86CD-8ED67D53C38D}" srcId="{D8520C67-C42D-4CDB-A42B-FE4BDF385DB4}" destId="{A6B876B9-2C89-4D60-A81E-0E36D777D962}" srcOrd="1" destOrd="0" parTransId="{5978CA85-0B71-4D76-87A0-95EA7632ED42}" sibTransId="{C665419C-A965-4EDB-9512-0D12657D0602}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AA4F8C9A-8CFF-496E-91DF-9469EE3EA80B}" srcId="{A6B876B9-2C89-4D60-A81E-0E36D777D962}" destId="{134A69E1-3CE8-43C3-8315-311625663CFA}" srcOrd="0" destOrd="0" parTransId="{6EA39E5C-0373-4BE6-8978-D81FC24EF691}" sibTransId="{83EAE710-0455-4FF6-B0F4-750B64AD9E8F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954727AD-C215-4A7C-9145-FDFEA2ADA328}" type="presOf" srcId="{36187980-66B8-4FA3-ADCE-B68B125E1C51}" destId="{54BFA469-24B1-45AD-BC08-1907C8AC617C}" srcOrd="0" destOrd="2" presId="urn:microsoft.com/office/officeart/2005/8/layout/vList2"/>
    <dgm:cxn modelId="{30CEFBBC-DB4A-498E-9496-28459EAF0351}" type="presOf" srcId="{5488BA9D-EE47-4C26-940E-D7A742800F97}" destId="{9019C6B5-48E2-4053-9551-96F5757FB38A}" srcOrd="0" destOrd="1" presId="urn:microsoft.com/office/officeart/2005/8/layout/vList2"/>
    <dgm:cxn modelId="{275CE2DA-C8B3-415F-B19B-51659CB1DD22}" srcId="{A6B876B9-2C89-4D60-A81E-0E36D777D962}" destId="{5488BA9D-EE47-4C26-940E-D7A742800F97}" srcOrd="1" destOrd="0" parTransId="{B6E6622D-4387-46F8-B36D-C86F16643207}" sibTransId="{F3FA5B4D-DF8A-4B13-BEA8-493BBC908EC3}"/>
    <dgm:cxn modelId="{235397DC-2C89-453F-8F8E-CEAD86E796C2}" type="presOf" srcId="{A6B876B9-2C89-4D60-A81E-0E36D777D962}" destId="{9A9A3592-14D4-4571-AFB7-A2E7A751A2DE}" srcOrd="0" destOrd="0" presId="urn:microsoft.com/office/officeart/2005/8/layout/vList2"/>
    <dgm:cxn modelId="{054966FB-232E-4D31-877F-31CE831779DC}" srcId="{0846F919-5289-4D9C-BF62-3153490DF827}" destId="{D2565F7E-77D4-4553-8FE3-5378F14FA95E}" srcOrd="1" destOrd="0" parTransId="{C904DA18-58A1-479F-B8E0-9E37F1B90AB0}" sibTransId="{193692DA-34D6-4E33-91AC-FD3F6CAA9897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  <dgm:cxn modelId="{43AF0957-69B2-4810-B229-5486967A47A7}" type="presParOf" srcId="{9494BAE1-1B76-4832-8403-CBC63B55B29A}" destId="{9A9A3592-14D4-4571-AFB7-A2E7A751A2DE}" srcOrd="2" destOrd="0" presId="urn:microsoft.com/office/officeart/2005/8/layout/vList2"/>
    <dgm:cxn modelId="{50128B41-A523-458F-8EB9-1E4E48784C6E}" type="presParOf" srcId="{9494BAE1-1B76-4832-8403-CBC63B55B29A}" destId="{9019C6B5-48E2-4053-9551-96F5757FB3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20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Установить четкие цели и правила взаимодействия.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3EF46FE5-E4E9-40F3-ADF9-800DCEF40480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20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Провести вводное собрание для знакомства участников.</a:t>
          </a:r>
        </a:p>
      </dgm:t>
    </dgm:pt>
    <dgm:pt modelId="{4F01BA7D-22D0-43D9-8EF3-09B3CDEC889F}" type="parTrans" cxnId="{D1092DBD-43D6-470D-AD17-31DFD3440F0B}">
      <dgm:prSet/>
      <dgm:spPr/>
      <dgm:t>
        <a:bodyPr/>
        <a:lstStyle/>
        <a:p>
          <a:endParaRPr lang="ru-RU"/>
        </a:p>
      </dgm:t>
    </dgm:pt>
    <dgm:pt modelId="{ED18930A-F966-43CC-8F23-09DEAD897802}" type="sibTrans" cxnId="{D1092DBD-43D6-470D-AD17-31DFD3440F0B}">
      <dgm:prSet/>
      <dgm:spPr/>
      <dgm:t>
        <a:bodyPr/>
        <a:lstStyle/>
        <a:p>
          <a:endParaRPr lang="ru-RU"/>
        </a:p>
      </dgm:t>
    </dgm:pt>
    <dgm:pt modelId="{883DC14C-D6E7-4193-902C-529ACD1A465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20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Поощрять открытость и задавать вопросы для вовлечения</a:t>
          </a:r>
          <a:r>
            <a:rPr lang="ru-RU" sz="1600" dirty="0">
              <a:solidFill>
                <a:schemeClr val="tx2">
                  <a:lumMod val="50000"/>
                </a:schemeClr>
              </a:solidFill>
            </a:rPr>
            <a:t>.</a:t>
          </a:r>
        </a:p>
      </dgm:t>
    </dgm:pt>
    <dgm:pt modelId="{95869022-248E-469B-93B7-C62C86B7268D}" type="parTrans" cxnId="{00725412-1BF4-4F7E-8938-56A8C3B3EBB0}">
      <dgm:prSet/>
      <dgm:spPr/>
      <dgm:t>
        <a:bodyPr/>
        <a:lstStyle/>
        <a:p>
          <a:endParaRPr lang="ru-RU"/>
        </a:p>
      </dgm:t>
    </dgm:pt>
    <dgm:pt modelId="{DE2FD5DB-99F9-43CC-9D99-3FD5132C2FE5}" type="sibTrans" cxnId="{00725412-1BF4-4F7E-8938-56A8C3B3EBB0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1" custScaleY="49322" custLinFactNeighborY="8217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1" custScaleY="112383" custLinFactNeighborY="22337">
        <dgm:presLayoutVars>
          <dgm:bulletEnabled val="1"/>
        </dgm:presLayoutVars>
      </dgm:prSet>
      <dgm:spPr/>
    </dgm:pt>
  </dgm:ptLst>
  <dgm:cxnLst>
    <dgm:cxn modelId="{00725412-1BF4-4F7E-8938-56A8C3B3EBB0}" srcId="{0846F919-5289-4D9C-BF62-3153490DF827}" destId="{883DC14C-D6E7-4193-902C-529ACD1A465C}" srcOrd="2" destOrd="0" parTransId="{95869022-248E-469B-93B7-C62C86B7268D}" sibTransId="{DE2FD5DB-99F9-43CC-9D99-3FD5132C2FE5}"/>
    <dgm:cxn modelId="{C095FB2D-7434-403E-9EF8-FE778499B6EE}" type="presOf" srcId="{883DC14C-D6E7-4193-902C-529ACD1A465C}" destId="{54BFA469-24B1-45AD-BC08-1907C8AC617C}" srcOrd="0" destOrd="2" presId="urn:microsoft.com/office/officeart/2005/8/layout/vList2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452D5094-2878-4CC7-AB4D-530DBD5E7B30}" type="presOf" srcId="{3EF46FE5-E4E9-40F3-ADF9-800DCEF40480}" destId="{54BFA469-24B1-45AD-BC08-1907C8AC617C}" srcOrd="0" destOrd="1" presId="urn:microsoft.com/office/officeart/2005/8/layout/vList2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D1092DBD-43D6-470D-AD17-31DFD3440F0B}" srcId="{0846F919-5289-4D9C-BF62-3153490DF827}" destId="{3EF46FE5-E4E9-40F3-ADF9-800DCEF40480}" srcOrd="1" destOrd="0" parTransId="{4F01BA7D-22D0-43D9-8EF3-09B3CDEC889F}" sibTransId="{ED18930A-F966-43CC-8F23-09DEAD897802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Атмосфера становится напряженной из-за частых разногласий.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A6B876B9-2C89-4D60-A81E-0E36D777D962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5978CA85-0B71-4D76-87A0-95EA7632ED42}" type="parTrans" cxnId="{2191E24B-4E7B-4A19-86CD-8ED67D53C38D}">
      <dgm:prSet/>
      <dgm:spPr/>
      <dgm:t>
        <a:bodyPr/>
        <a:lstStyle/>
        <a:p>
          <a:endParaRPr lang="ru-RU"/>
        </a:p>
      </dgm:t>
    </dgm:pt>
    <dgm:pt modelId="{C665419C-A965-4EDB-9512-0D12657D0602}" type="sibTrans" cxnId="{2191E24B-4E7B-4A19-86CD-8ED67D53C38D}">
      <dgm:prSet/>
      <dgm:spPr/>
      <dgm:t>
        <a:bodyPr/>
        <a:lstStyle/>
        <a:p>
          <a:endParaRPr lang="ru-RU"/>
        </a:p>
      </dgm:t>
    </dgm:pt>
    <dgm:pt modelId="{134A69E1-3CE8-43C3-8315-311625663CFA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Замедление работы: конфликты отвлекают от целей.</a:t>
          </a:r>
          <a:endParaRPr lang="ru-RU" sz="18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</dgm:t>
    </dgm:pt>
    <dgm:pt modelId="{6EA39E5C-0373-4BE6-8978-D81FC24EF691}" type="parTrans" cxnId="{AA4F8C9A-8CFF-496E-91DF-9469EE3EA80B}">
      <dgm:prSet/>
      <dgm:spPr/>
      <dgm:t>
        <a:bodyPr/>
        <a:lstStyle/>
        <a:p>
          <a:endParaRPr lang="ru-RU"/>
        </a:p>
      </dgm:t>
    </dgm:pt>
    <dgm:pt modelId="{83EAE710-0455-4FF6-B0F4-750B64AD9E8F}" type="sibTrans" cxnId="{AA4F8C9A-8CFF-496E-91DF-9469EE3EA80B}">
      <dgm:prSet/>
      <dgm:spPr/>
      <dgm:t>
        <a:bodyPr/>
        <a:lstStyle/>
        <a:p>
          <a:endParaRPr lang="ru-RU"/>
        </a:p>
      </dgm:t>
    </dgm:pt>
    <dgm:pt modelId="{12BD63F8-EA59-47B4-BC15-1DD9D7F792E9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Возникают подгруппы, конкурирующие друг с другом.</a:t>
          </a:r>
        </a:p>
      </dgm:t>
    </dgm:pt>
    <dgm:pt modelId="{595D5471-7C79-480D-9508-4F86635A5074}" type="parTrans" cxnId="{4DBD0C70-0E79-4D1B-8D79-F1D3AE7AEE77}">
      <dgm:prSet/>
      <dgm:spPr/>
      <dgm:t>
        <a:bodyPr/>
        <a:lstStyle/>
        <a:p>
          <a:endParaRPr lang="ru-RU"/>
        </a:p>
      </dgm:t>
    </dgm:pt>
    <dgm:pt modelId="{4DBE93C1-5CF7-4AD5-8FD3-253050B21A0A}" type="sibTrans" cxnId="{4DBD0C70-0E79-4D1B-8D79-F1D3AE7AEE77}">
      <dgm:prSet/>
      <dgm:spPr/>
      <dgm:t>
        <a:bodyPr/>
        <a:lstStyle/>
        <a:p>
          <a:endParaRPr lang="ru-RU"/>
        </a:p>
      </dgm:t>
    </dgm:pt>
    <dgm:pt modelId="{8375CA9C-219D-4120-A068-8165D3C9F85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Участники могут испытывать раздражение, потерю мотивации.</a:t>
          </a:r>
        </a:p>
      </dgm:t>
    </dgm:pt>
    <dgm:pt modelId="{4796D86F-9052-4052-8AA0-AB5DCFF9D2EE}" type="parTrans" cxnId="{2EDBD918-19EF-4C29-A527-EA550BB1203E}">
      <dgm:prSet/>
      <dgm:spPr/>
      <dgm:t>
        <a:bodyPr/>
        <a:lstStyle/>
        <a:p>
          <a:endParaRPr lang="ru-RU"/>
        </a:p>
      </dgm:t>
    </dgm:pt>
    <dgm:pt modelId="{1A570881-B42C-46C5-9D15-B6DE86B6019A}" type="sibTrans" cxnId="{2EDBD918-19EF-4C29-A527-EA550BB1203E}">
      <dgm:prSet/>
      <dgm:spPr/>
      <dgm:t>
        <a:bodyPr/>
        <a:lstStyle/>
        <a:p>
          <a:endParaRPr lang="ru-RU"/>
        </a:p>
      </dgm:t>
    </dgm:pt>
    <dgm:pt modelId="{4D49299C-9792-4A0A-B1C8-D9537B03A01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Низкая продуктивность из-за неэффективного распределения обязанностей.</a:t>
          </a:r>
        </a:p>
      </dgm:t>
    </dgm:pt>
    <dgm:pt modelId="{85C5AD0B-E7B0-4D12-8D41-ABA8467B90F0}" type="parTrans" cxnId="{363BB61C-48E0-4503-AC1A-A8CD49D90A12}">
      <dgm:prSet/>
      <dgm:spPr/>
      <dgm:t>
        <a:bodyPr/>
        <a:lstStyle/>
        <a:p>
          <a:endParaRPr lang="ru-RU"/>
        </a:p>
      </dgm:t>
    </dgm:pt>
    <dgm:pt modelId="{FE7EA69B-6395-4B5F-AFC8-76AF37A2D602}" type="sibTrans" cxnId="{363BB61C-48E0-4503-AC1A-A8CD49D90A12}">
      <dgm:prSet/>
      <dgm:spPr/>
      <dgm:t>
        <a:bodyPr/>
        <a:lstStyle/>
        <a:p>
          <a:endParaRPr lang="ru-RU"/>
        </a:p>
      </dgm:t>
    </dgm:pt>
    <dgm:pt modelId="{E02ECE7D-CB1E-429E-A769-05F896F34186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Возможен уход участников или снижение вовлеченности.</a:t>
          </a:r>
        </a:p>
      </dgm:t>
    </dgm:pt>
    <dgm:pt modelId="{9410D9D0-2F01-4AA3-B3BE-F7E92530E028}" type="parTrans" cxnId="{5E2B484A-94F3-4270-8C89-C1CA2B86352D}">
      <dgm:prSet/>
      <dgm:spPr/>
      <dgm:t>
        <a:bodyPr/>
        <a:lstStyle/>
        <a:p>
          <a:endParaRPr lang="ru-RU"/>
        </a:p>
      </dgm:t>
    </dgm:pt>
    <dgm:pt modelId="{A7E5A93D-49E2-4434-B15F-22FCF951AAEE}" type="sibTrans" cxnId="{5E2B484A-94F3-4270-8C89-C1CA2B86352D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2" custScaleY="49322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2" custScaleY="82681" custLinFactNeighborX="0" custLinFactNeighborY="5303">
        <dgm:presLayoutVars>
          <dgm:bulletEnabled val="1"/>
        </dgm:presLayoutVars>
      </dgm:prSet>
      <dgm:spPr/>
    </dgm:pt>
    <dgm:pt modelId="{9A9A3592-14D4-4571-AFB7-A2E7A751A2DE}" type="pres">
      <dgm:prSet presAssocID="{A6B876B9-2C89-4D60-A81E-0E36D777D962}" presName="parentText" presStyleLbl="node1" presStyleIdx="1" presStyleCnt="2" custScaleY="51014" custLinFactNeighborX="0" custLinFactNeighborY="14908">
        <dgm:presLayoutVars>
          <dgm:chMax val="0"/>
          <dgm:bulletEnabled val="1"/>
        </dgm:presLayoutVars>
      </dgm:prSet>
      <dgm:spPr/>
    </dgm:pt>
    <dgm:pt modelId="{9019C6B5-48E2-4053-9551-96F5757FB38A}" type="pres">
      <dgm:prSet presAssocID="{A6B876B9-2C89-4D60-A81E-0E36D777D962}" presName="childText" presStyleLbl="revTx" presStyleIdx="1" presStyleCnt="2" custScaleY="61996" custLinFactNeighborX="0" custLinFactNeighborY="18326">
        <dgm:presLayoutVars>
          <dgm:bulletEnabled val="1"/>
        </dgm:presLayoutVars>
      </dgm:prSet>
      <dgm:spPr/>
    </dgm:pt>
  </dgm:ptLst>
  <dgm:cxnLst>
    <dgm:cxn modelId="{A9A6630A-49E9-4373-9285-59BB498588ED}" type="presOf" srcId="{134A69E1-3CE8-43C3-8315-311625663CFA}" destId="{9019C6B5-48E2-4053-9551-96F5757FB38A}" srcOrd="0" destOrd="0" presId="urn:microsoft.com/office/officeart/2005/8/layout/vList2"/>
    <dgm:cxn modelId="{80D26B0E-BFEB-4957-AE34-050A64C3CDA8}" type="presOf" srcId="{12BD63F8-EA59-47B4-BC15-1DD9D7F792E9}" destId="{54BFA469-24B1-45AD-BC08-1907C8AC617C}" srcOrd="0" destOrd="1" presId="urn:microsoft.com/office/officeart/2005/8/layout/vList2"/>
    <dgm:cxn modelId="{2EDBD918-19EF-4C29-A527-EA550BB1203E}" srcId="{0846F919-5289-4D9C-BF62-3153490DF827}" destId="{8375CA9C-219D-4120-A068-8165D3C9F85F}" srcOrd="2" destOrd="0" parTransId="{4796D86F-9052-4052-8AA0-AB5DCFF9D2EE}" sibTransId="{1A570881-B42C-46C5-9D15-B6DE86B6019A}"/>
    <dgm:cxn modelId="{363BB61C-48E0-4503-AC1A-A8CD49D90A12}" srcId="{A6B876B9-2C89-4D60-A81E-0E36D777D962}" destId="{4D49299C-9792-4A0A-B1C8-D9537B03A01C}" srcOrd="1" destOrd="0" parTransId="{85C5AD0B-E7B0-4D12-8D41-ABA8467B90F0}" sibTransId="{FE7EA69B-6395-4B5F-AFC8-76AF37A2D602}"/>
    <dgm:cxn modelId="{4DFF353D-CE48-4DF2-8300-7FBA42B0E367}" type="presOf" srcId="{E02ECE7D-CB1E-429E-A769-05F896F34186}" destId="{9019C6B5-48E2-4053-9551-96F5757FB38A}" srcOrd="0" destOrd="2" presId="urn:microsoft.com/office/officeart/2005/8/layout/vList2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5E2B484A-94F3-4270-8C89-C1CA2B86352D}" srcId="{A6B876B9-2C89-4D60-A81E-0E36D777D962}" destId="{E02ECE7D-CB1E-429E-A769-05F896F34186}" srcOrd="2" destOrd="0" parTransId="{9410D9D0-2F01-4AA3-B3BE-F7E92530E028}" sibTransId="{A7E5A93D-49E2-4434-B15F-22FCF951AAEE}"/>
    <dgm:cxn modelId="{2191E24B-4E7B-4A19-86CD-8ED67D53C38D}" srcId="{D8520C67-C42D-4CDB-A42B-FE4BDF385DB4}" destId="{A6B876B9-2C89-4D60-A81E-0E36D777D962}" srcOrd="1" destOrd="0" parTransId="{5978CA85-0B71-4D76-87A0-95EA7632ED42}" sibTransId="{C665419C-A965-4EDB-9512-0D12657D0602}"/>
    <dgm:cxn modelId="{4DBD0C70-0E79-4D1B-8D79-F1D3AE7AEE77}" srcId="{0846F919-5289-4D9C-BF62-3153490DF827}" destId="{12BD63F8-EA59-47B4-BC15-1DD9D7F792E9}" srcOrd="1" destOrd="0" parTransId="{595D5471-7C79-480D-9508-4F86635A5074}" sibTransId="{4DBE93C1-5CF7-4AD5-8FD3-253050B21A0A}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AA4F8C9A-8CFF-496E-91DF-9469EE3EA80B}" srcId="{A6B876B9-2C89-4D60-A81E-0E36D777D962}" destId="{134A69E1-3CE8-43C3-8315-311625663CFA}" srcOrd="0" destOrd="0" parTransId="{6EA39E5C-0373-4BE6-8978-D81FC24EF691}" sibTransId="{83EAE710-0455-4FF6-B0F4-750B64AD9E8F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235397DC-2C89-453F-8F8E-CEAD86E796C2}" type="presOf" srcId="{A6B876B9-2C89-4D60-A81E-0E36D777D962}" destId="{9A9A3592-14D4-4571-AFB7-A2E7A751A2DE}" srcOrd="0" destOrd="0" presId="urn:microsoft.com/office/officeart/2005/8/layout/vList2"/>
    <dgm:cxn modelId="{6A260FEC-B7C6-4ED5-BC3E-D70FCD93E18B}" type="presOf" srcId="{8375CA9C-219D-4120-A068-8165D3C9F85F}" destId="{54BFA469-24B1-45AD-BC08-1907C8AC617C}" srcOrd="0" destOrd="2" presId="urn:microsoft.com/office/officeart/2005/8/layout/vList2"/>
    <dgm:cxn modelId="{61DDADFA-9D61-465A-9589-9A6492C7B389}" type="presOf" srcId="{4D49299C-9792-4A0A-B1C8-D9537B03A01C}" destId="{9019C6B5-48E2-4053-9551-96F5757FB38A}" srcOrd="0" destOrd="1" presId="urn:microsoft.com/office/officeart/2005/8/layout/vList2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  <dgm:cxn modelId="{43AF0957-69B2-4810-B229-5486967A47A7}" type="presParOf" srcId="{9494BAE1-1B76-4832-8403-CBC63B55B29A}" destId="{9A9A3592-14D4-4571-AFB7-A2E7A751A2DE}" srcOrd="2" destOrd="0" presId="urn:microsoft.com/office/officeart/2005/8/layout/vList2"/>
    <dgm:cxn modelId="{50128B41-A523-458F-8EB9-1E4E48784C6E}" type="presParOf" srcId="{9494BAE1-1B76-4832-8403-CBC63B55B29A}" destId="{9019C6B5-48E2-4053-9551-96F5757FB3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Организовать фасилитацию или </a:t>
          </a:r>
          <a:r>
            <a:rPr lang="ru-RU" sz="1800" dirty="0" err="1">
              <a:latin typeface="Franklin Gothic Book" panose="020B0503020102020204" pitchFamily="34" charset="0"/>
            </a:rPr>
            <a:t>медиаторские</a:t>
          </a:r>
          <a:r>
            <a:rPr lang="ru-RU" sz="1800" dirty="0">
              <a:latin typeface="Franklin Gothic Book" panose="020B0503020102020204" pitchFamily="34" charset="0"/>
            </a:rPr>
            <a:t> встречи для разрешения конфликтов.</a:t>
          </a:r>
          <a:endParaRPr lang="ru-RU" sz="18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F13A57EE-BCB0-4416-A8A4-4A8C7C37EB3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>
              <a:latin typeface="Franklin Gothic Book" panose="020B0503020102020204" pitchFamily="34" charset="0"/>
            </a:rPr>
            <a:t>Напомнить о целях и ценностях группы.</a:t>
          </a:r>
        </a:p>
      </dgm:t>
    </dgm:pt>
    <dgm:pt modelId="{B3817E0B-F754-4285-A4EA-82260BB72996}" type="parTrans" cxnId="{E0928B6D-5159-4B85-A8D8-79F6ADB8788A}">
      <dgm:prSet/>
      <dgm:spPr/>
      <dgm:t>
        <a:bodyPr/>
        <a:lstStyle/>
        <a:p>
          <a:endParaRPr lang="ru-RU"/>
        </a:p>
      </dgm:t>
    </dgm:pt>
    <dgm:pt modelId="{816747FC-E9B0-4419-B963-19845C128BCD}" type="sibTrans" cxnId="{E0928B6D-5159-4B85-A8D8-79F6ADB8788A}">
      <dgm:prSet/>
      <dgm:spPr/>
      <dgm:t>
        <a:bodyPr/>
        <a:lstStyle/>
        <a:p>
          <a:endParaRPr lang="ru-RU"/>
        </a:p>
      </dgm:t>
    </dgm:pt>
    <dgm:pt modelId="{36D28529-08E0-438B-B749-4F3AEF2BE608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Вовлечь лидера в регулирование напряженных вопросов.</a:t>
          </a:r>
        </a:p>
      </dgm:t>
    </dgm:pt>
    <dgm:pt modelId="{554AD077-B782-465D-AE75-8B2E2AB3FCFA}" type="parTrans" cxnId="{D991E381-7FD1-46F8-9C4F-2EC96775255F}">
      <dgm:prSet/>
      <dgm:spPr/>
      <dgm:t>
        <a:bodyPr/>
        <a:lstStyle/>
        <a:p>
          <a:endParaRPr lang="ru-RU"/>
        </a:p>
      </dgm:t>
    </dgm:pt>
    <dgm:pt modelId="{2A725882-F76F-4782-96A6-CB3ED60EC929}" type="sibTrans" cxnId="{D991E381-7FD1-46F8-9C4F-2EC96775255F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1" custScaleY="49322" custLinFactNeighborX="0" custLinFactNeighborY="25039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1" custScaleY="112383" custLinFactNeighborY="31126">
        <dgm:presLayoutVars>
          <dgm:bulletEnabled val="1"/>
        </dgm:presLayoutVars>
      </dgm:prSet>
      <dgm:spPr/>
    </dgm:pt>
  </dgm:ptLst>
  <dgm:cxnLst>
    <dgm:cxn modelId="{A406AE2C-D9E9-42AE-A618-FE5A7AB49076}" type="presOf" srcId="{F13A57EE-BCB0-4416-A8A4-4A8C7C37EB33}" destId="{54BFA469-24B1-45AD-BC08-1907C8AC617C}" srcOrd="0" destOrd="1" presId="urn:microsoft.com/office/officeart/2005/8/layout/vList2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E0928B6D-5159-4B85-A8D8-79F6ADB8788A}" srcId="{0846F919-5289-4D9C-BF62-3153490DF827}" destId="{F13A57EE-BCB0-4416-A8A4-4A8C7C37EB33}" srcOrd="1" destOrd="0" parTransId="{B3817E0B-F754-4285-A4EA-82260BB72996}" sibTransId="{816747FC-E9B0-4419-B963-19845C128BCD}"/>
    <dgm:cxn modelId="{D991E381-7FD1-46F8-9C4F-2EC96775255F}" srcId="{0846F919-5289-4D9C-BF62-3153490DF827}" destId="{36D28529-08E0-438B-B749-4F3AEF2BE608}" srcOrd="2" destOrd="0" parTransId="{554AD077-B782-465D-AE75-8B2E2AB3FCFA}" sibTransId="{2A725882-F76F-4782-96A6-CB3ED60EC929}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672FF58B-89FF-481B-8054-FC00C3A534B4}" type="presOf" srcId="{36D28529-08E0-438B-B749-4F3AEF2BE608}" destId="{54BFA469-24B1-45AD-BC08-1907C8AC617C}" srcOrd="0" destOrd="2" presId="urn:microsoft.com/office/officeart/2005/8/layout/vList2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Участники чувствуют себя частью команды, возникает чувство принадлежности.</a:t>
          </a: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A6B876B9-2C89-4D60-A81E-0E36D777D962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5978CA85-0B71-4D76-87A0-95EA7632ED42}" type="parTrans" cxnId="{2191E24B-4E7B-4A19-86CD-8ED67D53C38D}">
      <dgm:prSet/>
      <dgm:spPr/>
      <dgm:t>
        <a:bodyPr/>
        <a:lstStyle/>
        <a:p>
          <a:endParaRPr lang="ru-RU"/>
        </a:p>
      </dgm:t>
    </dgm:pt>
    <dgm:pt modelId="{C665419C-A965-4EDB-9512-0D12657D0602}" type="sibTrans" cxnId="{2191E24B-4E7B-4A19-86CD-8ED67D53C38D}">
      <dgm:prSet/>
      <dgm:spPr/>
      <dgm:t>
        <a:bodyPr/>
        <a:lstStyle/>
        <a:p>
          <a:endParaRPr lang="ru-RU"/>
        </a:p>
      </dgm:t>
    </dgm:pt>
    <dgm:pt modelId="{134A69E1-3CE8-43C3-8315-311625663CFA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Улучшается коммуникация: люди начинают свободно делиться идеями.</a:t>
          </a:r>
          <a:endParaRPr lang="ru-RU" sz="18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</dgm:t>
    </dgm:pt>
    <dgm:pt modelId="{6EA39E5C-0373-4BE6-8978-D81FC24EF691}" type="parTrans" cxnId="{AA4F8C9A-8CFF-496E-91DF-9469EE3EA80B}">
      <dgm:prSet/>
      <dgm:spPr/>
      <dgm:t>
        <a:bodyPr/>
        <a:lstStyle/>
        <a:p>
          <a:endParaRPr lang="ru-RU"/>
        </a:p>
      </dgm:t>
    </dgm:pt>
    <dgm:pt modelId="{83EAE710-0455-4FF6-B0F4-750B64AD9E8F}" type="sibTrans" cxnId="{AA4F8C9A-8CFF-496E-91DF-9469EE3EA80B}">
      <dgm:prSet/>
      <dgm:spPr/>
      <dgm:t>
        <a:bodyPr/>
        <a:lstStyle/>
        <a:p>
          <a:endParaRPr lang="ru-RU"/>
        </a:p>
      </dgm:t>
    </dgm:pt>
    <dgm:pt modelId="{347D5087-56B4-4332-A096-10280166729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Атмосфера становится позитивной и поддерживающей.</a:t>
          </a:r>
        </a:p>
      </dgm:t>
    </dgm:pt>
    <dgm:pt modelId="{BDD90BF7-FAA4-4630-8B27-AFAA2E66F59F}" type="parTrans" cxnId="{24644933-5655-439D-89F1-1AE45ABEE0E5}">
      <dgm:prSet/>
      <dgm:spPr/>
      <dgm:t>
        <a:bodyPr/>
        <a:lstStyle/>
        <a:p>
          <a:endParaRPr lang="ru-RU"/>
        </a:p>
      </dgm:t>
    </dgm:pt>
    <dgm:pt modelId="{145B887F-500D-4D04-9494-DDBBF564886F}" type="sibTrans" cxnId="{24644933-5655-439D-89F1-1AE45ABEE0E5}">
      <dgm:prSet/>
      <dgm:spPr/>
      <dgm:t>
        <a:bodyPr/>
        <a:lstStyle/>
        <a:p>
          <a:endParaRPr lang="ru-RU"/>
        </a:p>
      </dgm:t>
    </dgm:pt>
    <dgm:pt modelId="{4349E411-FC94-47CA-BFA2-FF3921C27D55}">
      <dgm:prSet custT="1"/>
      <dgm:spPr/>
      <dgm:t>
        <a:bodyPr/>
        <a:lstStyle/>
        <a:p>
          <a:r>
            <a:rPr lang="ru-RU" sz="1800" dirty="0">
              <a:latin typeface="Franklin Gothic Book" panose="020B0503020102020204" pitchFamily="34" charset="0"/>
            </a:rPr>
            <a:t>Конфликты решаются быстрее и конструктивнее</a:t>
          </a:r>
        </a:p>
      </dgm:t>
    </dgm:pt>
    <dgm:pt modelId="{E29F7C84-9868-41F3-AB79-C37FBC5BCFC9}" type="parTrans" cxnId="{402BD909-E6B4-4531-B64D-EAE8B0B56394}">
      <dgm:prSet/>
      <dgm:spPr/>
      <dgm:t>
        <a:bodyPr/>
        <a:lstStyle/>
        <a:p>
          <a:endParaRPr lang="ru-RU"/>
        </a:p>
      </dgm:t>
    </dgm:pt>
    <dgm:pt modelId="{7B638C37-A87C-4B8C-90D8-1046E1AC9335}" type="sibTrans" cxnId="{402BD909-E6B4-4531-B64D-EAE8B0B56394}">
      <dgm:prSet/>
      <dgm:spPr/>
      <dgm:t>
        <a:bodyPr/>
        <a:lstStyle/>
        <a:p>
          <a:endParaRPr lang="ru-RU"/>
        </a:p>
      </dgm:t>
    </dgm:pt>
    <dgm:pt modelId="{A72A56F2-9DC8-440B-9FE3-E183D1B3BE40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Эффективность работы возрастает, так как роли и обязанности ясны.</a:t>
          </a:r>
        </a:p>
      </dgm:t>
    </dgm:pt>
    <dgm:pt modelId="{E81E3FAF-AF3F-457E-8909-DB9A7609EAA3}" type="parTrans" cxnId="{844BA632-A246-47D5-BCAE-1CCFBD3424F1}">
      <dgm:prSet/>
      <dgm:spPr/>
      <dgm:t>
        <a:bodyPr/>
        <a:lstStyle/>
        <a:p>
          <a:endParaRPr lang="ru-RU"/>
        </a:p>
      </dgm:t>
    </dgm:pt>
    <dgm:pt modelId="{ED47C65D-64E9-474E-9626-3C983ADC0DC2}" type="sibTrans" cxnId="{844BA632-A246-47D5-BCAE-1CCFBD3424F1}">
      <dgm:prSet/>
      <dgm:spPr/>
      <dgm:t>
        <a:bodyPr/>
        <a:lstStyle/>
        <a:p>
          <a:endParaRPr lang="ru-RU"/>
        </a:p>
      </dgm:t>
    </dgm:pt>
    <dgm:pt modelId="{F1BCEC49-0E3B-4C1C-96AF-3C398D1967C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Группа становится самоуправляемой.</a:t>
          </a:r>
        </a:p>
      </dgm:t>
    </dgm:pt>
    <dgm:pt modelId="{61A60D3D-0DA3-4A33-8922-05F182CAA9D3}" type="parTrans" cxnId="{0BA39355-F41D-49DD-AD43-041839714753}">
      <dgm:prSet/>
      <dgm:spPr/>
      <dgm:t>
        <a:bodyPr/>
        <a:lstStyle/>
        <a:p>
          <a:endParaRPr lang="ru-RU"/>
        </a:p>
      </dgm:t>
    </dgm:pt>
    <dgm:pt modelId="{2B707BE7-CD98-4F1D-996E-DCD81FEB3A9D}" type="sibTrans" cxnId="{0BA39355-F41D-49DD-AD43-041839714753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2" custScaleY="49322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2" custScaleY="82681" custLinFactNeighborX="0" custLinFactNeighborY="5303">
        <dgm:presLayoutVars>
          <dgm:bulletEnabled val="1"/>
        </dgm:presLayoutVars>
      </dgm:prSet>
      <dgm:spPr/>
    </dgm:pt>
    <dgm:pt modelId="{9A9A3592-14D4-4571-AFB7-A2E7A751A2DE}" type="pres">
      <dgm:prSet presAssocID="{A6B876B9-2C89-4D60-A81E-0E36D777D962}" presName="parentText" presStyleLbl="node1" presStyleIdx="1" presStyleCnt="2" custScaleY="51014" custLinFactNeighborX="0" custLinFactNeighborY="14908">
        <dgm:presLayoutVars>
          <dgm:chMax val="0"/>
          <dgm:bulletEnabled val="1"/>
        </dgm:presLayoutVars>
      </dgm:prSet>
      <dgm:spPr/>
    </dgm:pt>
    <dgm:pt modelId="{9019C6B5-48E2-4053-9551-96F5757FB38A}" type="pres">
      <dgm:prSet presAssocID="{A6B876B9-2C89-4D60-A81E-0E36D777D962}" presName="childText" presStyleLbl="revTx" presStyleIdx="1" presStyleCnt="2" custScaleY="61996" custLinFactNeighborX="0" custLinFactNeighborY="18326">
        <dgm:presLayoutVars>
          <dgm:bulletEnabled val="1"/>
        </dgm:presLayoutVars>
      </dgm:prSet>
      <dgm:spPr/>
    </dgm:pt>
  </dgm:ptLst>
  <dgm:cxnLst>
    <dgm:cxn modelId="{402BD909-E6B4-4531-B64D-EAE8B0B56394}" srcId="{0846F919-5289-4D9C-BF62-3153490DF827}" destId="{4349E411-FC94-47CA-BFA2-FF3921C27D55}" srcOrd="2" destOrd="0" parTransId="{E29F7C84-9868-41F3-AB79-C37FBC5BCFC9}" sibTransId="{7B638C37-A87C-4B8C-90D8-1046E1AC9335}"/>
    <dgm:cxn modelId="{A9A6630A-49E9-4373-9285-59BB498588ED}" type="presOf" srcId="{134A69E1-3CE8-43C3-8315-311625663CFA}" destId="{9019C6B5-48E2-4053-9551-96F5757FB38A}" srcOrd="0" destOrd="0" presId="urn:microsoft.com/office/officeart/2005/8/layout/vList2"/>
    <dgm:cxn modelId="{844BA632-A246-47D5-BCAE-1CCFBD3424F1}" srcId="{A6B876B9-2C89-4D60-A81E-0E36D777D962}" destId="{A72A56F2-9DC8-440B-9FE3-E183D1B3BE40}" srcOrd="1" destOrd="0" parTransId="{E81E3FAF-AF3F-457E-8909-DB9A7609EAA3}" sibTransId="{ED47C65D-64E9-474E-9626-3C983ADC0DC2}"/>
    <dgm:cxn modelId="{24644933-5655-439D-89F1-1AE45ABEE0E5}" srcId="{0846F919-5289-4D9C-BF62-3153490DF827}" destId="{347D5087-56B4-4332-A096-10280166729C}" srcOrd="1" destOrd="0" parTransId="{BDD90BF7-FAA4-4630-8B27-AFAA2E66F59F}" sibTransId="{145B887F-500D-4D04-9494-DDBBF564886F}"/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2191E24B-4E7B-4A19-86CD-8ED67D53C38D}" srcId="{D8520C67-C42D-4CDB-A42B-FE4BDF385DB4}" destId="{A6B876B9-2C89-4D60-A81E-0E36D777D962}" srcOrd="1" destOrd="0" parTransId="{5978CA85-0B71-4D76-87A0-95EA7632ED42}" sibTransId="{C665419C-A965-4EDB-9512-0D12657D0602}"/>
    <dgm:cxn modelId="{0BA39355-F41D-49DD-AD43-041839714753}" srcId="{A6B876B9-2C89-4D60-A81E-0E36D777D962}" destId="{F1BCEC49-0E3B-4C1C-96AF-3C398D1967C7}" srcOrd="2" destOrd="0" parTransId="{61A60D3D-0DA3-4A33-8922-05F182CAA9D3}" sibTransId="{2B707BE7-CD98-4F1D-996E-DCD81FEB3A9D}"/>
    <dgm:cxn modelId="{EC690D79-8758-4C60-804E-5624F50927B0}" type="presOf" srcId="{347D5087-56B4-4332-A096-10280166729C}" destId="{54BFA469-24B1-45AD-BC08-1907C8AC617C}" srcOrd="0" destOrd="1" presId="urn:microsoft.com/office/officeart/2005/8/layout/vList2"/>
    <dgm:cxn modelId="{DDAC777C-5C79-45D5-B109-F6184E2A2803}" type="presOf" srcId="{F1BCEC49-0E3B-4C1C-96AF-3C398D1967C7}" destId="{9019C6B5-48E2-4053-9551-96F5757FB38A}" srcOrd="0" destOrd="2" presId="urn:microsoft.com/office/officeart/2005/8/layout/vList2"/>
    <dgm:cxn modelId="{C208198A-03AA-43BD-B54F-EFD846DB0B35}" type="presOf" srcId="{4349E411-FC94-47CA-BFA2-FF3921C27D55}" destId="{54BFA469-24B1-45AD-BC08-1907C8AC617C}" srcOrd="0" destOrd="2" presId="urn:microsoft.com/office/officeart/2005/8/layout/vList2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CEF6D794-5489-45DE-B4D5-FADEA8EBAB2C}" type="presOf" srcId="{A72A56F2-9DC8-440B-9FE3-E183D1B3BE40}" destId="{9019C6B5-48E2-4053-9551-96F5757FB38A}" srcOrd="0" destOrd="1" presId="urn:microsoft.com/office/officeart/2005/8/layout/vList2"/>
    <dgm:cxn modelId="{AA4F8C9A-8CFF-496E-91DF-9469EE3EA80B}" srcId="{A6B876B9-2C89-4D60-A81E-0E36D777D962}" destId="{134A69E1-3CE8-43C3-8315-311625663CFA}" srcOrd="0" destOrd="0" parTransId="{6EA39E5C-0373-4BE6-8978-D81FC24EF691}" sibTransId="{83EAE710-0455-4FF6-B0F4-750B64AD9E8F}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235397DC-2C89-453F-8F8E-CEAD86E796C2}" type="presOf" srcId="{A6B876B9-2C89-4D60-A81E-0E36D777D962}" destId="{9A9A3592-14D4-4571-AFB7-A2E7A751A2DE}" srcOrd="0" destOrd="0" presId="urn:microsoft.com/office/officeart/2005/8/layout/vList2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  <dgm:cxn modelId="{43AF0957-69B2-4810-B229-5486967A47A7}" type="presParOf" srcId="{9494BAE1-1B76-4832-8403-CBC63B55B29A}" destId="{9A9A3592-14D4-4571-AFB7-A2E7A751A2DE}" srcOrd="2" destOrd="0" presId="urn:microsoft.com/office/officeart/2005/8/layout/vList2"/>
    <dgm:cxn modelId="{50128B41-A523-458F-8EB9-1E4E48784C6E}" type="presParOf" srcId="{9494BAE1-1B76-4832-8403-CBC63B55B29A}" destId="{9019C6B5-48E2-4053-9551-96F5757FB3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520C67-C42D-4CDB-A42B-FE4BDF385DB4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46F919-5289-4D9C-BF62-3153490DF827}">
      <dgm:prSet phldrT="[Текст]" custT="1"/>
      <dgm:spPr/>
      <dgm:t>
        <a:bodyPr/>
        <a:lstStyle/>
        <a:p>
          <a:r>
            <a:rPr lang="ru-RU" sz="3200" b="1" u="none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gm:t>
    </dgm:pt>
    <dgm:pt modelId="{2B4596BF-17CD-47D5-98B1-5EEFE9527A62}" type="parTrans" cxnId="{10795AA1-25D4-4B2E-B9C2-5547BECA11C1}">
      <dgm:prSet/>
      <dgm:spPr/>
      <dgm:t>
        <a:bodyPr/>
        <a:lstStyle/>
        <a:p>
          <a:endParaRPr lang="ru-RU"/>
        </a:p>
      </dgm:t>
    </dgm:pt>
    <dgm:pt modelId="{E004D9C5-CFF6-4302-AD3B-F35D1AD9F528}" type="sibTrans" cxnId="{10795AA1-25D4-4B2E-B9C2-5547BECA11C1}">
      <dgm:prSet/>
      <dgm:spPr/>
      <dgm:t>
        <a:bodyPr/>
        <a:lstStyle/>
        <a:p>
          <a:endParaRPr lang="ru-RU"/>
        </a:p>
      </dgm:t>
    </dgm:pt>
    <dgm:pt modelId="{617DD101-8A34-4C08-81A5-9D20C420B23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Поощрять групповую работу и взаимное обучение.</a:t>
          </a:r>
          <a:endParaRPr lang="ru-RU" sz="18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C6BC0E6B-B84C-46C2-B246-98CA10356BE4}" type="parTrans" cxnId="{D057878A-012C-461A-A489-0A66E4D746CE}">
      <dgm:prSet/>
      <dgm:spPr/>
      <dgm:t>
        <a:bodyPr/>
        <a:lstStyle/>
        <a:p>
          <a:endParaRPr lang="ru-RU"/>
        </a:p>
      </dgm:t>
    </dgm:pt>
    <dgm:pt modelId="{0FFC636D-B2D1-42FA-8DF4-5FBD95D54102}" type="sibTrans" cxnId="{D057878A-012C-461A-A489-0A66E4D746CE}">
      <dgm:prSet/>
      <dgm:spPr/>
      <dgm:t>
        <a:bodyPr/>
        <a:lstStyle/>
        <a:p>
          <a:endParaRPr lang="ru-RU"/>
        </a:p>
      </dgm:t>
    </dgm:pt>
    <dgm:pt modelId="{4CE18171-0D02-4454-A39B-C9EC794FEA6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Поддерживать чувство принадлежности через командные мероприятия.</a:t>
          </a:r>
        </a:p>
      </dgm:t>
    </dgm:pt>
    <dgm:pt modelId="{9B50CAB1-2A2D-4412-B278-E99654032B22}" type="parTrans" cxnId="{52DCC154-A1AD-407D-AA7E-DD1FF8249EAE}">
      <dgm:prSet/>
      <dgm:spPr/>
      <dgm:t>
        <a:bodyPr/>
        <a:lstStyle/>
        <a:p>
          <a:endParaRPr lang="ru-RU"/>
        </a:p>
      </dgm:t>
    </dgm:pt>
    <dgm:pt modelId="{52CF51B2-B61F-421F-AF23-7E0E2C9159F8}" type="sibTrans" cxnId="{52DCC154-A1AD-407D-AA7E-DD1FF8249EAE}">
      <dgm:prSet/>
      <dgm:spPr/>
      <dgm:t>
        <a:bodyPr/>
        <a:lstStyle/>
        <a:p>
          <a:endParaRPr lang="ru-RU"/>
        </a:p>
      </dgm:t>
    </dgm:pt>
    <dgm:pt modelId="{37075B95-2238-4DB1-8C80-C6AF2FA2F195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>
              <a:latin typeface="Franklin Gothic Book" panose="020B0503020102020204" pitchFamily="34" charset="0"/>
            </a:rPr>
            <a:t>Проверить выполнение договоренностей и предоставить обратную связь.</a:t>
          </a:r>
        </a:p>
      </dgm:t>
    </dgm:pt>
    <dgm:pt modelId="{77AA7E24-507D-49DE-BBFF-CA90E850B669}" type="parTrans" cxnId="{D37E9D85-4D8B-400A-9A5B-AE910A3CA157}">
      <dgm:prSet/>
      <dgm:spPr/>
      <dgm:t>
        <a:bodyPr/>
        <a:lstStyle/>
        <a:p>
          <a:endParaRPr lang="ru-RU"/>
        </a:p>
      </dgm:t>
    </dgm:pt>
    <dgm:pt modelId="{7DA3CFC9-4CAC-4D90-AEEF-8CF98BBA7DED}" type="sibTrans" cxnId="{D37E9D85-4D8B-400A-9A5B-AE910A3CA157}">
      <dgm:prSet/>
      <dgm:spPr/>
      <dgm:t>
        <a:bodyPr/>
        <a:lstStyle/>
        <a:p>
          <a:endParaRPr lang="ru-RU"/>
        </a:p>
      </dgm:t>
    </dgm:pt>
    <dgm:pt modelId="{9494BAE1-1B76-4832-8403-CBC63B55B29A}" type="pres">
      <dgm:prSet presAssocID="{D8520C67-C42D-4CDB-A42B-FE4BDF385DB4}" presName="linear" presStyleCnt="0">
        <dgm:presLayoutVars>
          <dgm:animLvl val="lvl"/>
          <dgm:resizeHandles val="exact"/>
        </dgm:presLayoutVars>
      </dgm:prSet>
      <dgm:spPr/>
    </dgm:pt>
    <dgm:pt modelId="{BF201D4C-B412-4BD2-8834-19990B37A1EE}" type="pres">
      <dgm:prSet presAssocID="{0846F919-5289-4D9C-BF62-3153490DF827}" presName="parentText" presStyleLbl="node1" presStyleIdx="0" presStyleCnt="1" custScaleY="49322" custLinFactNeighborY="-18723">
        <dgm:presLayoutVars>
          <dgm:chMax val="0"/>
          <dgm:bulletEnabled val="1"/>
        </dgm:presLayoutVars>
      </dgm:prSet>
      <dgm:spPr/>
    </dgm:pt>
    <dgm:pt modelId="{54BFA469-24B1-45AD-BC08-1907C8AC617C}" type="pres">
      <dgm:prSet presAssocID="{0846F919-5289-4D9C-BF62-3153490DF827}" presName="childText" presStyleLbl="revTx" presStyleIdx="0" presStyleCnt="1" custScaleY="112383" custLinFactNeighborY="22337">
        <dgm:presLayoutVars>
          <dgm:bulletEnabled val="1"/>
        </dgm:presLayoutVars>
      </dgm:prSet>
      <dgm:spPr/>
    </dgm:pt>
  </dgm:ptLst>
  <dgm:cxnLst>
    <dgm:cxn modelId="{4055355F-6EE4-4EF5-BE9C-89A408F22C90}" type="presOf" srcId="{617DD101-8A34-4C08-81A5-9D20C420B232}" destId="{54BFA469-24B1-45AD-BC08-1907C8AC617C}" srcOrd="0" destOrd="0" presId="urn:microsoft.com/office/officeart/2005/8/layout/vList2"/>
    <dgm:cxn modelId="{77864849-C812-4DB1-B06B-F747B97FAA54}" type="presOf" srcId="{0846F919-5289-4D9C-BF62-3153490DF827}" destId="{BF201D4C-B412-4BD2-8834-19990B37A1EE}" srcOrd="0" destOrd="0" presId="urn:microsoft.com/office/officeart/2005/8/layout/vList2"/>
    <dgm:cxn modelId="{52DCC154-A1AD-407D-AA7E-DD1FF8249EAE}" srcId="{0846F919-5289-4D9C-BF62-3153490DF827}" destId="{4CE18171-0D02-4454-A39B-C9EC794FEA6C}" srcOrd="1" destOrd="0" parTransId="{9B50CAB1-2A2D-4412-B278-E99654032B22}" sibTransId="{52CF51B2-B61F-421F-AF23-7E0E2C9159F8}"/>
    <dgm:cxn modelId="{F7D28758-F4C3-420B-9EEE-919F5346AA0D}" type="presOf" srcId="{4CE18171-0D02-4454-A39B-C9EC794FEA6C}" destId="{54BFA469-24B1-45AD-BC08-1907C8AC617C}" srcOrd="0" destOrd="1" presId="urn:microsoft.com/office/officeart/2005/8/layout/vList2"/>
    <dgm:cxn modelId="{D37E9D85-4D8B-400A-9A5B-AE910A3CA157}" srcId="{0846F919-5289-4D9C-BF62-3153490DF827}" destId="{37075B95-2238-4DB1-8C80-C6AF2FA2F195}" srcOrd="2" destOrd="0" parTransId="{77AA7E24-507D-49DE-BBFF-CA90E850B669}" sibTransId="{7DA3CFC9-4CAC-4D90-AEEF-8CF98BBA7DED}"/>
    <dgm:cxn modelId="{D057878A-012C-461A-A489-0A66E4D746CE}" srcId="{0846F919-5289-4D9C-BF62-3153490DF827}" destId="{617DD101-8A34-4C08-81A5-9D20C420B232}" srcOrd="0" destOrd="0" parTransId="{C6BC0E6B-B84C-46C2-B246-98CA10356BE4}" sibTransId="{0FFC636D-B2D1-42FA-8DF4-5FBD95D54102}"/>
    <dgm:cxn modelId="{D4CC8C9D-3DAC-4231-9BEA-0CE1F543E92F}" type="presOf" srcId="{37075B95-2238-4DB1-8C80-C6AF2FA2F195}" destId="{54BFA469-24B1-45AD-BC08-1907C8AC617C}" srcOrd="0" destOrd="2" presId="urn:microsoft.com/office/officeart/2005/8/layout/vList2"/>
    <dgm:cxn modelId="{10795AA1-25D4-4B2E-B9C2-5547BECA11C1}" srcId="{D8520C67-C42D-4CDB-A42B-FE4BDF385DB4}" destId="{0846F919-5289-4D9C-BF62-3153490DF827}" srcOrd="0" destOrd="0" parTransId="{2B4596BF-17CD-47D5-98B1-5EEFE9527A62}" sibTransId="{E004D9C5-CFF6-4302-AD3B-F35D1AD9F528}"/>
    <dgm:cxn modelId="{5CA9F6FD-D0B6-4661-A663-EA3E1EDF13E3}" type="presOf" srcId="{D8520C67-C42D-4CDB-A42B-FE4BDF385DB4}" destId="{9494BAE1-1B76-4832-8403-CBC63B55B29A}" srcOrd="0" destOrd="0" presId="urn:microsoft.com/office/officeart/2005/8/layout/vList2"/>
    <dgm:cxn modelId="{035B7BE0-9028-4F37-A0E8-FAC2A6741102}" type="presParOf" srcId="{9494BAE1-1B76-4832-8403-CBC63B55B29A}" destId="{BF201D4C-B412-4BD2-8834-19990B37A1EE}" srcOrd="0" destOrd="0" presId="urn:microsoft.com/office/officeart/2005/8/layout/vList2"/>
    <dgm:cxn modelId="{E79B1B0F-853F-41EE-8440-4AE58CA8CBC4}" type="presParOf" srcId="{9494BAE1-1B76-4832-8403-CBC63B55B29A}" destId="{54BFA469-24B1-45AD-BC08-1907C8AC6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18628-DDCA-4A5A-B2D6-8982ADC7BDD1}">
      <dsp:nvSpPr>
        <dsp:cNvPr id="0" name=""/>
        <dsp:cNvSpPr/>
      </dsp:nvSpPr>
      <dsp:spPr>
        <a:xfrm rot="10800000">
          <a:off x="1705604" y="2391"/>
          <a:ext cx="4782084" cy="2004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387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002060"/>
              </a:solidFill>
              <a:latin typeface="Franklin Gothic Book" panose="020B0503020102020204" pitchFamily="34" charset="0"/>
            </a:rPr>
            <a:t>Гюстав Лебон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В книге «Психология народов и масс» (1895) Лебон изучал поведение толпы, характеризуя ее как импульсивную и подверженную внушению.</a:t>
          </a:r>
        </a:p>
      </dsp:txBody>
      <dsp:txXfrm rot="10800000">
        <a:off x="2206699" y="2391"/>
        <a:ext cx="4280989" cy="2004379"/>
      </dsp:txXfrm>
    </dsp:sp>
    <dsp:sp modelId="{A3185E00-4611-4A18-8522-6792B739E9BC}">
      <dsp:nvSpPr>
        <dsp:cNvPr id="0" name=""/>
        <dsp:cNvSpPr/>
      </dsp:nvSpPr>
      <dsp:spPr>
        <a:xfrm>
          <a:off x="703414" y="2391"/>
          <a:ext cx="2004379" cy="200437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E42A5-0D38-4000-8B32-E7DD6F65A6D8}">
      <dsp:nvSpPr>
        <dsp:cNvPr id="0" name=""/>
        <dsp:cNvSpPr/>
      </dsp:nvSpPr>
      <dsp:spPr>
        <a:xfrm rot="10800000">
          <a:off x="1705604" y="2605093"/>
          <a:ext cx="4782084" cy="2004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387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002060"/>
              </a:solidFill>
              <a:latin typeface="Franklin Gothic Book" panose="020B0503020102020204" pitchFamily="34" charset="0"/>
            </a:rPr>
            <a:t>Уильям Мак-</a:t>
          </a:r>
          <a:r>
            <a:rPr lang="ru-RU" sz="1900" b="1" kern="1200" dirty="0" err="1">
              <a:solidFill>
                <a:srgbClr val="002060"/>
              </a:solidFill>
              <a:latin typeface="Franklin Gothic Book" panose="020B0503020102020204" pitchFamily="34" charset="0"/>
            </a:rPr>
            <a:t>Дугалл</a:t>
          </a:r>
          <a:endParaRPr lang="ru-RU" sz="19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Введение понятия «социальная психология» и изучение группового сознания как продукта врожденных инстинктов.</a:t>
          </a:r>
        </a:p>
      </dsp:txBody>
      <dsp:txXfrm rot="10800000">
        <a:off x="2206699" y="2605093"/>
        <a:ext cx="4280989" cy="2004379"/>
      </dsp:txXfrm>
    </dsp:sp>
    <dsp:sp modelId="{54CC956F-7C75-497A-A08F-87CE43BB119D}">
      <dsp:nvSpPr>
        <dsp:cNvPr id="0" name=""/>
        <dsp:cNvSpPr/>
      </dsp:nvSpPr>
      <dsp:spPr>
        <a:xfrm>
          <a:off x="703414" y="2605093"/>
          <a:ext cx="2004379" cy="200437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399931"/>
          <a:ext cx="10951027" cy="590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sp:txBody>
      <dsp:txXfrm>
        <a:off x="28818" y="428749"/>
        <a:ext cx="10893391" cy="532703"/>
      </dsp:txXfrm>
    </dsp:sp>
    <dsp:sp modelId="{54BFA469-24B1-45AD-BC08-1907C8AC617C}">
      <dsp:nvSpPr>
        <dsp:cNvPr id="0" name=""/>
        <dsp:cNvSpPr/>
      </dsp:nvSpPr>
      <dsp:spPr>
        <a:xfrm>
          <a:off x="0" y="1053743"/>
          <a:ext cx="10951027" cy="8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Атмосфера сотрудничества, взаимной поддержки и доверия.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Участники чувствуют себя комфортно, свободно выражают мнение.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Чувство удовлетворения от работы..</a:t>
          </a:r>
        </a:p>
      </dsp:txBody>
      <dsp:txXfrm>
        <a:off x="0" y="1053743"/>
        <a:ext cx="10951027" cy="875430"/>
      </dsp:txXfrm>
    </dsp:sp>
    <dsp:sp modelId="{9A9A3592-14D4-4571-AFB7-A2E7A751A2DE}">
      <dsp:nvSpPr>
        <dsp:cNvPr id="0" name=""/>
        <dsp:cNvSpPr/>
      </dsp:nvSpPr>
      <dsp:spPr>
        <a:xfrm>
          <a:off x="0" y="2023548"/>
          <a:ext cx="10951027" cy="610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29807" y="2053355"/>
        <a:ext cx="10891413" cy="550977"/>
      </dsp:txXfrm>
    </dsp:sp>
    <dsp:sp modelId="{9019C6B5-48E2-4053-9551-96F5757FB38A}">
      <dsp:nvSpPr>
        <dsp:cNvPr id="0" name=""/>
        <dsp:cNvSpPr/>
      </dsp:nvSpPr>
      <dsp:spPr>
        <a:xfrm>
          <a:off x="0" y="2695638"/>
          <a:ext cx="10951027" cy="65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Высокая эффективность и минимизация конфликтов.</a:t>
          </a:r>
          <a:endParaRPr lang="ru-RU" sz="1800" kern="12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Четкое распределение ролей и обязанностей.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Группа самостоятельно справляется с проблемами.</a:t>
          </a:r>
        </a:p>
      </dsp:txBody>
      <dsp:txXfrm>
        <a:off x="0" y="2695638"/>
        <a:ext cx="10951027" cy="6564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465782"/>
          <a:ext cx="10951027" cy="590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sp:txBody>
      <dsp:txXfrm>
        <a:off x="28846" y="494628"/>
        <a:ext cx="10893335" cy="533225"/>
      </dsp:txXfrm>
    </dsp:sp>
    <dsp:sp modelId="{54BFA469-24B1-45AD-BC08-1907C8AC617C}">
      <dsp:nvSpPr>
        <dsp:cNvPr id="0" name=""/>
        <dsp:cNvSpPr/>
      </dsp:nvSpPr>
      <dsp:spPr>
        <a:xfrm>
          <a:off x="0" y="1170372"/>
          <a:ext cx="10951027" cy="119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Следить за балансом нагрузки и обеспечивать перерывы.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Поощрять развитие новых навыков и ротацию ролей.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Организовать празднование успехов для повышения морального духа.</a:t>
          </a:r>
        </a:p>
      </dsp:txBody>
      <dsp:txXfrm>
        <a:off x="0" y="1170372"/>
        <a:ext cx="10951027" cy="11910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399931"/>
          <a:ext cx="10951027" cy="590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sp:txBody>
      <dsp:txXfrm>
        <a:off x="28818" y="428749"/>
        <a:ext cx="10893391" cy="532703"/>
      </dsp:txXfrm>
    </dsp:sp>
    <dsp:sp modelId="{54BFA469-24B1-45AD-BC08-1907C8AC617C}">
      <dsp:nvSpPr>
        <dsp:cNvPr id="0" name=""/>
        <dsp:cNvSpPr/>
      </dsp:nvSpPr>
      <dsp:spPr>
        <a:xfrm>
          <a:off x="0" y="1053743"/>
          <a:ext cx="10951027" cy="8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Возможны чувства утраты, особенно в сплоченных группах.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Участники переживают эмоциональную разрядку.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Некоторые испытывают облегчение.</a:t>
          </a:r>
        </a:p>
      </dsp:txBody>
      <dsp:txXfrm>
        <a:off x="0" y="1053743"/>
        <a:ext cx="10951027" cy="875430"/>
      </dsp:txXfrm>
    </dsp:sp>
    <dsp:sp modelId="{9A9A3592-14D4-4571-AFB7-A2E7A751A2DE}">
      <dsp:nvSpPr>
        <dsp:cNvPr id="0" name=""/>
        <dsp:cNvSpPr/>
      </dsp:nvSpPr>
      <dsp:spPr>
        <a:xfrm>
          <a:off x="0" y="2023548"/>
          <a:ext cx="10951027" cy="610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29807" y="2053355"/>
        <a:ext cx="10891413" cy="550977"/>
      </dsp:txXfrm>
    </dsp:sp>
    <dsp:sp modelId="{9019C6B5-48E2-4053-9551-96F5757FB38A}">
      <dsp:nvSpPr>
        <dsp:cNvPr id="0" name=""/>
        <dsp:cNvSpPr/>
      </dsp:nvSpPr>
      <dsp:spPr>
        <a:xfrm>
          <a:off x="0" y="2695638"/>
          <a:ext cx="10951027" cy="65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Закрытие проектов, подведение итогов.</a:t>
          </a:r>
          <a:endParaRPr lang="ru-RU" sz="1800" kern="12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Снижение активности группы.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Возможны трудности с передачей задач или знаний другим группам.</a:t>
          </a:r>
        </a:p>
      </dsp:txBody>
      <dsp:txXfrm>
        <a:off x="0" y="2695638"/>
        <a:ext cx="10951027" cy="6564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0"/>
          <a:ext cx="10951027" cy="5352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sp:txBody>
      <dsp:txXfrm>
        <a:off x="26127" y="26127"/>
        <a:ext cx="10898773" cy="482951"/>
      </dsp:txXfrm>
    </dsp:sp>
    <dsp:sp modelId="{54BFA469-24B1-45AD-BC08-1907C8AC617C}">
      <dsp:nvSpPr>
        <dsp:cNvPr id="0" name=""/>
        <dsp:cNvSpPr/>
      </dsp:nvSpPr>
      <dsp:spPr>
        <a:xfrm>
          <a:off x="0" y="538720"/>
          <a:ext cx="10951027" cy="1746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19050" rIns="10668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500" kern="1200" dirty="0">
              <a:latin typeface="Franklin Gothic Book" panose="020B0503020102020204" pitchFamily="34" charset="0"/>
            </a:rPr>
            <a:t>Подвести итоги: провести встречу, чтобы оценить успехи проекта и обсудить, что было сделано хорошо, а что можно улучшить в будущем.</a:t>
          </a:r>
          <a:endParaRPr lang="ru-RU" sz="1500" kern="12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500" kern="1200" dirty="0">
              <a:latin typeface="Franklin Gothic Book" panose="020B0503020102020204" pitchFamily="34" charset="0"/>
            </a:rPr>
            <a:t>Отметить достижения: публично признать вклад каждого участника, что поможет завершить работу на позитивной ноте.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500" kern="1200" dirty="0">
              <a:latin typeface="Franklin Gothic Book" panose="020B0503020102020204" pitchFamily="34" charset="0"/>
            </a:rPr>
            <a:t>Организовать финальное мероприятие: это может быть неформальная встреча, которая позволит участникам эмоционально попрощаться и сохранить положительные воспоминания.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500" kern="1200" dirty="0">
              <a:latin typeface="Franklin Gothic Book" panose="020B0503020102020204" pitchFamily="34" charset="0"/>
            </a:rPr>
            <a:t>Планировать следующий этап: обсудить с участниками их дальнейшие задачи или перспективы, чтобы избежать чувства пустоты после завершения работы.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endParaRPr lang="ru-RU" sz="1600" kern="12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</dsp:txBody>
      <dsp:txXfrm>
        <a:off x="0" y="538720"/>
        <a:ext cx="10951027" cy="1746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18628-DDCA-4A5A-B2D6-8982ADC7BDD1}">
      <dsp:nvSpPr>
        <dsp:cNvPr id="0" name=""/>
        <dsp:cNvSpPr/>
      </dsp:nvSpPr>
      <dsp:spPr>
        <a:xfrm rot="10800000">
          <a:off x="1760307" y="2366"/>
          <a:ext cx="4999239" cy="2004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3885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Курт Левин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Основатель теории групповой динамики, рассматривающей группу как динамическое целое, где поведение членов зависит от взаимных связей</a:t>
          </a:r>
          <a:r>
            <a:rPr lang="ru-RU" sz="1900" kern="1200" dirty="0">
              <a:latin typeface="Franklin Gothic Book" panose="020B0503020102020204" pitchFamily="34" charset="0"/>
            </a:rPr>
            <a:t>.</a:t>
          </a:r>
        </a:p>
      </dsp:txBody>
      <dsp:txXfrm rot="10800000">
        <a:off x="2261407" y="2366"/>
        <a:ext cx="4498139" cy="2004401"/>
      </dsp:txXfrm>
    </dsp:sp>
    <dsp:sp modelId="{A3185E00-4611-4A18-8522-6792B739E9BC}">
      <dsp:nvSpPr>
        <dsp:cNvPr id="0" name=""/>
        <dsp:cNvSpPr/>
      </dsp:nvSpPr>
      <dsp:spPr>
        <a:xfrm>
          <a:off x="758106" y="2366"/>
          <a:ext cx="2004401" cy="200440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E42A5-0D38-4000-8B32-E7DD6F65A6D8}">
      <dsp:nvSpPr>
        <dsp:cNvPr id="0" name=""/>
        <dsp:cNvSpPr/>
      </dsp:nvSpPr>
      <dsp:spPr>
        <a:xfrm rot="10800000">
          <a:off x="1760307" y="2605096"/>
          <a:ext cx="4999239" cy="2004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3885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002060"/>
              </a:solidFill>
              <a:latin typeface="Franklin Gothic Book" panose="020B0503020102020204" pitchFamily="34" charset="0"/>
            </a:rPr>
            <a:t>З. Фрейд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Анализ бессознательных процессов в группах: идентификация с лидером и замещение рационального поведения бессознательными импульсами</a:t>
          </a:r>
          <a:r>
            <a:rPr lang="ru-RU" sz="1900" kern="1200" dirty="0">
              <a:latin typeface="Franklin Gothic Book" panose="020B0503020102020204" pitchFamily="34" charset="0"/>
            </a:rPr>
            <a:t>.</a:t>
          </a:r>
        </a:p>
      </dsp:txBody>
      <dsp:txXfrm rot="10800000">
        <a:off x="2261407" y="2605096"/>
        <a:ext cx="4498139" cy="2004401"/>
      </dsp:txXfrm>
    </dsp:sp>
    <dsp:sp modelId="{54CC956F-7C75-497A-A08F-87CE43BB119D}">
      <dsp:nvSpPr>
        <dsp:cNvPr id="0" name=""/>
        <dsp:cNvSpPr/>
      </dsp:nvSpPr>
      <dsp:spPr>
        <a:xfrm>
          <a:off x="758106" y="2605096"/>
          <a:ext cx="2004401" cy="2004401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390A7-E559-4020-AE8E-0898B29164B9}">
      <dsp:nvSpPr>
        <dsp:cNvPr id="0" name=""/>
        <dsp:cNvSpPr/>
      </dsp:nvSpPr>
      <dsp:spPr>
        <a:xfrm>
          <a:off x="1865086" y="0"/>
          <a:ext cx="1865086" cy="1648858"/>
        </a:xfrm>
        <a:prstGeom prst="trapezoid">
          <a:avLst>
            <a:gd name="adj" fmla="val 565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Определение этапа</a:t>
          </a:r>
        </a:p>
      </dsp:txBody>
      <dsp:txXfrm>
        <a:off x="1865086" y="0"/>
        <a:ext cx="1865086" cy="1648858"/>
      </dsp:txXfrm>
    </dsp:sp>
    <dsp:sp modelId="{F11684FC-2195-4F95-AADF-CC858468C66A}">
      <dsp:nvSpPr>
        <dsp:cNvPr id="0" name=""/>
        <dsp:cNvSpPr/>
      </dsp:nvSpPr>
      <dsp:spPr>
        <a:xfrm>
          <a:off x="932542" y="1648857"/>
          <a:ext cx="3730172" cy="1648858"/>
        </a:xfrm>
        <a:prstGeom prst="trapezoid">
          <a:avLst>
            <a:gd name="adj" fmla="val 565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2">
                  <a:lumMod val="50000"/>
                </a:schemeClr>
              </a:solidFill>
            </a:rPr>
            <a:t>Поиск решений</a:t>
          </a:r>
        </a:p>
      </dsp:txBody>
      <dsp:txXfrm>
        <a:off x="1585323" y="1648857"/>
        <a:ext cx="2424611" cy="1648858"/>
      </dsp:txXfrm>
    </dsp:sp>
    <dsp:sp modelId="{8C8C8D74-3456-49A3-A110-FED0D5FFC9B0}">
      <dsp:nvSpPr>
        <dsp:cNvPr id="0" name=""/>
        <dsp:cNvSpPr/>
      </dsp:nvSpPr>
      <dsp:spPr>
        <a:xfrm>
          <a:off x="0" y="3297715"/>
          <a:ext cx="5595258" cy="1648858"/>
        </a:xfrm>
        <a:prstGeom prst="trapezoid">
          <a:avLst>
            <a:gd name="adj" fmla="val 5655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2">
                  <a:lumMod val="50000"/>
                </a:schemeClr>
              </a:solidFill>
            </a:rPr>
            <a:t>Предотвращение дисфункций</a:t>
          </a:r>
        </a:p>
      </dsp:txBody>
      <dsp:txXfrm>
        <a:off x="979170" y="3297715"/>
        <a:ext cx="3636917" cy="16488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398595"/>
          <a:ext cx="10951027" cy="590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sp:txBody>
      <dsp:txXfrm>
        <a:off x="28846" y="427441"/>
        <a:ext cx="10893335" cy="533225"/>
      </dsp:txXfrm>
    </dsp:sp>
    <dsp:sp modelId="{54BFA469-24B1-45AD-BC08-1907C8AC617C}">
      <dsp:nvSpPr>
        <dsp:cNvPr id="0" name=""/>
        <dsp:cNvSpPr/>
      </dsp:nvSpPr>
      <dsp:spPr>
        <a:xfrm>
          <a:off x="0" y="1053046"/>
          <a:ext cx="10951027" cy="87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Высокий уровень тревожности, особенно у новых участников.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Позитивная, но поверхностная атмосфера: участники избегают конфликтов и сложных тем.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Люди стремятся показать себя с лучшей стороны.</a:t>
          </a:r>
        </a:p>
      </dsp:txBody>
      <dsp:txXfrm>
        <a:off x="0" y="1053046"/>
        <a:ext cx="10951027" cy="876286"/>
      </dsp:txXfrm>
    </dsp:sp>
    <dsp:sp modelId="{9A9A3592-14D4-4571-AFB7-A2E7A751A2DE}">
      <dsp:nvSpPr>
        <dsp:cNvPr id="0" name=""/>
        <dsp:cNvSpPr/>
      </dsp:nvSpPr>
      <dsp:spPr>
        <a:xfrm>
          <a:off x="0" y="2023799"/>
          <a:ext cx="10951027" cy="61118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29836" y="2053635"/>
        <a:ext cx="10891355" cy="551516"/>
      </dsp:txXfrm>
    </dsp:sp>
    <dsp:sp modelId="{9019C6B5-48E2-4053-9551-96F5757FB38A}">
      <dsp:nvSpPr>
        <dsp:cNvPr id="0" name=""/>
        <dsp:cNvSpPr/>
      </dsp:nvSpPr>
      <dsp:spPr>
        <a:xfrm>
          <a:off x="0" y="2696547"/>
          <a:ext cx="10951027" cy="657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rPr>
            <a:t>Продуктивность низкая, так как большая часть времени уходит на знакомство и обсуждение.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rPr>
            <a:t>Отсутствие четких ролей замедляет принятие решений.</a:t>
          </a:r>
        </a:p>
      </dsp:txBody>
      <dsp:txXfrm>
        <a:off x="0" y="2696547"/>
        <a:ext cx="10951027" cy="6570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287495"/>
          <a:ext cx="10951027" cy="590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sp:txBody>
      <dsp:txXfrm>
        <a:off x="28846" y="316341"/>
        <a:ext cx="10893335" cy="533225"/>
      </dsp:txXfrm>
    </dsp:sp>
    <dsp:sp modelId="{54BFA469-24B1-45AD-BC08-1907C8AC617C}">
      <dsp:nvSpPr>
        <dsp:cNvPr id="0" name=""/>
        <dsp:cNvSpPr/>
      </dsp:nvSpPr>
      <dsp:spPr>
        <a:xfrm>
          <a:off x="0" y="991733"/>
          <a:ext cx="10951027" cy="119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20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Установить четкие цели и правила взаимодействия.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20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Провести вводное собрание для знакомства участников.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2000" kern="12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rPr>
            <a:t>Поощрять открытость и задавать вопросы для вовлечения</a:t>
          </a:r>
          <a:r>
            <a:rPr lang="ru-RU" sz="1600" kern="1200" dirty="0">
              <a:solidFill>
                <a:schemeClr val="tx2">
                  <a:lumMod val="50000"/>
                </a:schemeClr>
              </a:solidFill>
            </a:rPr>
            <a:t>.</a:t>
          </a:r>
        </a:p>
      </dsp:txBody>
      <dsp:txXfrm>
        <a:off x="0" y="991733"/>
        <a:ext cx="10951027" cy="11910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399931"/>
          <a:ext cx="10951027" cy="590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sp:txBody>
      <dsp:txXfrm>
        <a:off x="28818" y="428749"/>
        <a:ext cx="10893391" cy="532703"/>
      </dsp:txXfrm>
    </dsp:sp>
    <dsp:sp modelId="{54BFA469-24B1-45AD-BC08-1907C8AC617C}">
      <dsp:nvSpPr>
        <dsp:cNvPr id="0" name=""/>
        <dsp:cNvSpPr/>
      </dsp:nvSpPr>
      <dsp:spPr>
        <a:xfrm>
          <a:off x="0" y="1053743"/>
          <a:ext cx="10951027" cy="8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Атмосфера становится напряженной из-за частых разногласий.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Возникают подгруппы, конкурирующие друг с другом.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Участники могут испытывать раздражение, потерю мотивации.</a:t>
          </a:r>
        </a:p>
      </dsp:txBody>
      <dsp:txXfrm>
        <a:off x="0" y="1053743"/>
        <a:ext cx="10951027" cy="875430"/>
      </dsp:txXfrm>
    </dsp:sp>
    <dsp:sp modelId="{9A9A3592-14D4-4571-AFB7-A2E7A751A2DE}">
      <dsp:nvSpPr>
        <dsp:cNvPr id="0" name=""/>
        <dsp:cNvSpPr/>
      </dsp:nvSpPr>
      <dsp:spPr>
        <a:xfrm>
          <a:off x="0" y="2023548"/>
          <a:ext cx="10951027" cy="610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29807" y="2053355"/>
        <a:ext cx="10891413" cy="550977"/>
      </dsp:txXfrm>
    </dsp:sp>
    <dsp:sp modelId="{9019C6B5-48E2-4053-9551-96F5757FB38A}">
      <dsp:nvSpPr>
        <dsp:cNvPr id="0" name=""/>
        <dsp:cNvSpPr/>
      </dsp:nvSpPr>
      <dsp:spPr>
        <a:xfrm>
          <a:off x="0" y="2695638"/>
          <a:ext cx="10951027" cy="65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Замедление работы: конфликты отвлекают от целей.</a:t>
          </a:r>
          <a:endParaRPr lang="ru-RU" sz="1800" kern="12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Низкая продуктивность из-за неэффективного распределения обязанностей.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Возможен уход участников или снижение вовлеченности.</a:t>
          </a:r>
        </a:p>
      </dsp:txBody>
      <dsp:txXfrm>
        <a:off x="0" y="2695638"/>
        <a:ext cx="10951027" cy="6564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678051"/>
          <a:ext cx="10951027" cy="590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sp:txBody>
      <dsp:txXfrm>
        <a:off x="28846" y="706897"/>
        <a:ext cx="10893335" cy="533225"/>
      </dsp:txXfrm>
    </dsp:sp>
    <dsp:sp modelId="{54BFA469-24B1-45AD-BC08-1907C8AC617C}">
      <dsp:nvSpPr>
        <dsp:cNvPr id="0" name=""/>
        <dsp:cNvSpPr/>
      </dsp:nvSpPr>
      <dsp:spPr>
        <a:xfrm>
          <a:off x="0" y="1376509"/>
          <a:ext cx="10951027" cy="119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Организовать фасилитацию или </a:t>
          </a:r>
          <a:r>
            <a:rPr lang="ru-RU" sz="1800" kern="1200" dirty="0" err="1">
              <a:latin typeface="Franklin Gothic Book" panose="020B0503020102020204" pitchFamily="34" charset="0"/>
            </a:rPr>
            <a:t>медиаторские</a:t>
          </a:r>
          <a:r>
            <a:rPr lang="ru-RU" sz="1800" kern="1200" dirty="0">
              <a:latin typeface="Franklin Gothic Book" panose="020B0503020102020204" pitchFamily="34" charset="0"/>
            </a:rPr>
            <a:t> встречи для разрешения конфликтов.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>
              <a:latin typeface="Franklin Gothic Book" panose="020B0503020102020204" pitchFamily="34" charset="0"/>
            </a:rPr>
            <a:t>Напомнить о целях и ценностях группы.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Вовлечь лидера в регулирование напряженных вопросов.</a:t>
          </a:r>
        </a:p>
      </dsp:txBody>
      <dsp:txXfrm>
        <a:off x="0" y="1376509"/>
        <a:ext cx="10951027" cy="11910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337149"/>
          <a:ext cx="10951027" cy="590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психологический климат</a:t>
          </a:r>
        </a:p>
      </dsp:txBody>
      <dsp:txXfrm>
        <a:off x="28818" y="365967"/>
        <a:ext cx="10893391" cy="532703"/>
      </dsp:txXfrm>
    </dsp:sp>
    <dsp:sp modelId="{54BFA469-24B1-45AD-BC08-1907C8AC617C}">
      <dsp:nvSpPr>
        <dsp:cNvPr id="0" name=""/>
        <dsp:cNvSpPr/>
      </dsp:nvSpPr>
      <dsp:spPr>
        <a:xfrm>
          <a:off x="0" y="990961"/>
          <a:ext cx="10951027" cy="8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Участники чувствуют себя частью команды, возникает чувство принадлежности.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Атмосфера становится позитивной и поддерживающей.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Franklin Gothic Book" panose="020B0503020102020204" pitchFamily="34" charset="0"/>
            </a:rPr>
            <a:t>Конфликты решаются быстрее и конструктивнее</a:t>
          </a:r>
        </a:p>
      </dsp:txBody>
      <dsp:txXfrm>
        <a:off x="0" y="990961"/>
        <a:ext cx="10951027" cy="875430"/>
      </dsp:txXfrm>
    </dsp:sp>
    <dsp:sp modelId="{9A9A3592-14D4-4571-AFB7-A2E7A751A2DE}">
      <dsp:nvSpPr>
        <dsp:cNvPr id="0" name=""/>
        <dsp:cNvSpPr/>
      </dsp:nvSpPr>
      <dsp:spPr>
        <a:xfrm>
          <a:off x="0" y="1960766"/>
          <a:ext cx="10951027" cy="610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Влияние на рабочие процессы</a:t>
          </a:r>
          <a:endParaRPr lang="ru-RU" sz="3200" b="1" kern="120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29807" y="1990573"/>
        <a:ext cx="10891413" cy="550977"/>
      </dsp:txXfrm>
    </dsp:sp>
    <dsp:sp modelId="{9019C6B5-48E2-4053-9551-96F5757FB38A}">
      <dsp:nvSpPr>
        <dsp:cNvPr id="0" name=""/>
        <dsp:cNvSpPr/>
      </dsp:nvSpPr>
      <dsp:spPr>
        <a:xfrm>
          <a:off x="0" y="2632856"/>
          <a:ext cx="10951027" cy="65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Улучшается коммуникация: люди начинают свободно делиться идеями.</a:t>
          </a:r>
          <a:endParaRPr lang="ru-RU" sz="1800" kern="1200" dirty="0">
            <a:solidFill>
              <a:schemeClr val="bg2">
                <a:lumMod val="1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Эффективность работы возрастает, так как роли и обязанности ясны.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Группа становится самоуправляемой.</a:t>
          </a:r>
        </a:p>
      </dsp:txBody>
      <dsp:txXfrm>
        <a:off x="0" y="2632856"/>
        <a:ext cx="10951027" cy="6564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1D4C-B412-4BD2-8834-19990B37A1EE}">
      <dsp:nvSpPr>
        <dsp:cNvPr id="0" name=""/>
        <dsp:cNvSpPr/>
      </dsp:nvSpPr>
      <dsp:spPr>
        <a:xfrm>
          <a:off x="0" y="0"/>
          <a:ext cx="10951027" cy="590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u="none" kern="1200" dirty="0">
              <a:solidFill>
                <a:srgbClr val="002060"/>
              </a:solidFill>
              <a:latin typeface="Franklin Gothic Book" panose="020B0503020102020204" pitchFamily="34" charset="0"/>
            </a:rPr>
            <a:t>Как отреагировать</a:t>
          </a:r>
        </a:p>
      </dsp:txBody>
      <dsp:txXfrm>
        <a:off x="28846" y="28846"/>
        <a:ext cx="10893335" cy="533225"/>
      </dsp:txXfrm>
    </dsp:sp>
    <dsp:sp modelId="{54BFA469-24B1-45AD-BC08-1907C8AC617C}">
      <dsp:nvSpPr>
        <dsp:cNvPr id="0" name=""/>
        <dsp:cNvSpPr/>
      </dsp:nvSpPr>
      <dsp:spPr>
        <a:xfrm>
          <a:off x="0" y="656584"/>
          <a:ext cx="10951027" cy="119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69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Поощрять групповую работу и взаимное обучение.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Franklin Gothic Book" panose="020B05030201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Поддерживать чувство принадлежности через командные мероприятия.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ru-RU" sz="1800" kern="1200" dirty="0">
              <a:latin typeface="Franklin Gothic Book" panose="020B0503020102020204" pitchFamily="34" charset="0"/>
            </a:rPr>
            <a:t>Проверить выполнение договоренностей и предоставить обратную связь.</a:t>
          </a:r>
        </a:p>
      </dsp:txBody>
      <dsp:txXfrm>
        <a:off x="0" y="656584"/>
        <a:ext cx="10951027" cy="119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F7710-CEB6-41BF-95BB-E04C80CD6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DA0641-803A-4FB7-8ED5-E0A572C4F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6E96F-AD5F-4066-A975-7B27973A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10A37-7221-49A1-B08A-7686A6B8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B4B15-CF98-4EBB-9FDF-A6F00ECD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2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8350-EAEB-4F3D-B29C-16216A69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FB17D-87A2-4526-8365-25507241B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49C93-7DC6-4B11-8860-61B0EFA4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25CB6D-85D0-425F-8BB5-205B3C32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9E219-2AAC-4B84-84F6-663BF9EB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834C56-52F0-462F-90B3-DDE0A0FE5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D61DFE-7084-4CE9-89F4-26AACBC89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2345A-A65D-4A59-B285-952BC959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A4268-D260-415F-9B8C-669071A7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BE090-C27A-4895-A532-0C0E3074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2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5FD7A-EA45-42E0-9FE9-D71918DA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5F61B-4D59-4DE8-8EE0-C586D985D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5929D-6B93-44AE-A5E4-25B3EF04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D0A05-1289-42D3-A088-1182E9E1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A4BC09-95AF-4D66-89B0-0525FFB9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9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004B1-3426-4225-8598-4D6F9BAA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40559D-4C3A-46A8-913E-26107C3D1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1BDED-42E1-4EFC-9600-A35FCB1E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08403-3BDD-44EB-AAC0-8F1738B3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29D96-E91F-48AD-8FEC-03FDFF73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8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96AAA-09C4-46EE-B9CF-04BA05B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029F7-5AA0-4718-A9FB-EE96C553E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81299E-10D1-4F52-A39B-DBC901DE2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5FFC10-18FC-4B86-BD8D-90D66517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02D51-8AD9-4527-9971-431ECB51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B9C95D-8AC2-4A0F-A36C-EACAFEB6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3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F3FB2-E0B3-492D-8855-55504E16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EFC37E-0066-473E-8259-126A0FFA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2B02C6-CC46-4ADE-915A-A861F7C85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34C260-EDBD-4DE6-861B-6575526FD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AD8575-05B3-427B-B496-3003D0C72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4882CB-C65E-4A2B-BC27-D47EFC2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DE3053-21DA-4667-9CFA-A7AA7100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8CF902-43D5-489B-8F76-28B73BB8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3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4F819-ADDE-4F9C-BCA1-0A2B73A8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7F54CD-9DF1-4EE2-84E1-93EBBBAE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1301CB-C438-49FC-8169-77BB5877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499853-94CF-4BD4-9360-436360B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66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3C18AD-ED0F-4BDF-9F4A-70C5C0E6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F988B3-FA72-458F-B5BB-1B3ACD0D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8E4F39-0D5D-4F81-B8DC-ABA33096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0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ADD35-97FD-45A7-9BAB-09BBCBD0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7BB1C-FB47-4E72-B26C-71E87F45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2F65C4-B39B-478A-A243-7DD6A7BE1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9574B3-3C5E-41DF-81F3-B5550BB9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0B609-2F89-4532-B9A7-DEE05080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9972F-1AB2-4336-834F-5BE8EE53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1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22B28-6DE1-4251-8D6A-8097596C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25A986-3AC0-48DA-8981-E9E5B08D4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471445-FE6D-4922-A4F6-5D757A73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F0D7C4-3299-45C6-8D63-14B645D6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439D1-FE75-444B-B3B9-89FF33FD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84A4AA-64BD-4A21-B65D-117E8931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6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9AC3E-77C3-436E-A8FB-967E79DC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9CBF8-9370-41B1-91D2-D4431973B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21749-F8FA-4DDE-98C6-FC2E83E2F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CB8A4-29BA-45AF-A720-B6E450419EA4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15C995-E2AB-4DBF-8257-1F72592CA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D2AD1-EB3C-47E4-B72B-BDC86BC0A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38B30-1178-4F28-A78C-B63871010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5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F6D76-5C96-4302-AF09-7ED493ADA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708" y="3429000"/>
            <a:ext cx="9144000" cy="2514860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ПСИХОЛОГИЯ ГРУПП: </a:t>
            </a:r>
            <a:br>
              <a:rPr lang="ru-RU" sz="54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ВВОДНОЕ ЗАНЯТИЕ</a:t>
            </a:r>
            <a:br>
              <a:rPr lang="ru-RU" sz="3600" dirty="0">
                <a:solidFill>
                  <a:srgbClr val="00206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</a:br>
            <a:br>
              <a:rPr lang="ru-RU" sz="3600" dirty="0">
                <a:solidFill>
                  <a:srgbClr val="002060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4960A6-B88C-4149-AF20-D6902778C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50" y="334987"/>
            <a:ext cx="3886059" cy="150993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F9A3D8-76DE-4FD2-9775-67095C743A5A}"/>
              </a:ext>
            </a:extLst>
          </p:cNvPr>
          <p:cNvSpPr/>
          <p:nvPr/>
        </p:nvSpPr>
        <p:spPr>
          <a:xfrm>
            <a:off x="1149292" y="5116365"/>
            <a:ext cx="11073468" cy="160310"/>
          </a:xfrm>
          <a:prstGeom prst="rect">
            <a:avLst/>
          </a:prstGeom>
          <a:gradFill flip="none" rotWithShape="1">
            <a:gsLst>
              <a:gs pos="32000">
                <a:srgbClr val="002060"/>
              </a:gs>
              <a:gs pos="70000">
                <a:srgbClr val="00206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FCC6FA-3A82-4D08-8B07-C483E359C434}"/>
              </a:ext>
            </a:extLst>
          </p:cNvPr>
          <p:cNvSpPr/>
          <p:nvPr/>
        </p:nvSpPr>
        <p:spPr>
          <a:xfrm>
            <a:off x="-8388" y="0"/>
            <a:ext cx="1510018" cy="70215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D3729023-FE92-4440-80FD-3A289280D9A5}"/>
              </a:ext>
            </a:extLst>
          </p:cNvPr>
          <p:cNvSpPr/>
          <p:nvPr/>
        </p:nvSpPr>
        <p:spPr>
          <a:xfrm rot="5400000">
            <a:off x="1356919" y="3581592"/>
            <a:ext cx="394283" cy="381699"/>
          </a:xfrm>
          <a:prstGeom prst="triangl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EE5C8-78C3-404B-9029-65876B33038E}"/>
              </a:ext>
            </a:extLst>
          </p:cNvPr>
          <p:cNvSpPr txBox="1"/>
          <p:nvPr/>
        </p:nvSpPr>
        <p:spPr>
          <a:xfrm>
            <a:off x="1988191" y="5470540"/>
            <a:ext cx="743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Book" panose="020B0503020102020204" pitchFamily="34" charset="0"/>
              </a:rPr>
              <a:t>Смирнова Екатерина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463753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4807"/>
            <a:ext cx="11068574" cy="76339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ПСИХОЛОГИЯ ГРУПП: ОСНОВНЫЕ ПОНЯТИЯ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5CBDA6BE-C3C7-4A27-84ED-ED5873DE9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033621"/>
              </p:ext>
            </p:extLst>
          </p:nvPr>
        </p:nvGraphicFramePr>
        <p:xfrm>
          <a:off x="426719" y="1593665"/>
          <a:ext cx="11207932" cy="4511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03966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603966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45110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Социальная группа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2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Группа – </a:t>
                      </a:r>
                      <a:r>
                        <a:rPr lang="ru-RU" sz="2000" b="0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это объединение людей, имеющих общий значимый социальный признак, основанный на их участии в некоторой деятельности, связанной системой отношении, кото</a:t>
                      </a:r>
                      <a:r>
                        <a:rPr lang="ru-RU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2000" b="0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ые регулируются формальными или неформальными социальными институтами; это относительно устойчивая совокупность людей, исторически связанная общностью ценностей, целей, средств, либо условий социальной жизнедеятельности.</a:t>
                      </a:r>
                    </a:p>
                    <a:p>
                      <a:pPr algn="ctr"/>
                      <a:endParaRPr lang="ru-RU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Взаимодействие и цель</a:t>
                      </a:r>
                    </a:p>
                    <a:p>
                      <a:pPr algn="ctr"/>
                      <a:endParaRPr lang="ru-RU" sz="32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  <a:p>
                      <a:pPr algn="l"/>
                      <a:endParaRPr lang="ru-RU" sz="2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Группа </a:t>
                      </a:r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- это объединение людей, которые взаимодействуют для достижения общей цели. Члены группы имеют определенные роли, общие нормы и ценности.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5582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КЛАССИФИКАЦИЯ ГРУПП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FE3A8441-BB1E-48FC-A198-69E526E2F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102039"/>
              </p:ext>
            </p:extLst>
          </p:nvPr>
        </p:nvGraphicFramePr>
        <p:xfrm>
          <a:off x="209006" y="1332412"/>
          <a:ext cx="8734697" cy="538189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62716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4471981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284455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Условные и реальные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Условные группы </a:t>
                      </a:r>
                      <a:r>
                        <a:rPr lang="ru-RU" sz="18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– искусственно выделяемые объединения людей по объективному признаку.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Реальные группы </a:t>
                      </a:r>
                      <a:r>
                        <a:rPr lang="ru-RU" sz="18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– действительно существующие объединения, члены которых связаны объективными взаимоотношениями.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Лабораторные и естественные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</a:t>
                      </a: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Лабораторные группы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специально создаваемые для выполнения заданий в экспериментальных условиях. </a:t>
                      </a:r>
                    </a:p>
                    <a:p>
                      <a:pPr algn="l"/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</a:t>
                      </a: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Естественные группы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функционируют в реальных жизненных ситуациях.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5373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Большие и малые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Большие группы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неограниченные общности людей, выделяемые по социальным признакам.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Малые группы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немногочисленные по составу, члены которых объединены общей деятельностью и находятся в непосредственном личном общении.</a:t>
                      </a: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A590B-0C1E-43B1-B12A-FBB67890E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463"/>
          <a:stretch/>
        </p:blipFill>
        <p:spPr>
          <a:xfrm>
            <a:off x="8943704" y="1191758"/>
            <a:ext cx="3248296" cy="56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68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КЛАССИФИКАЦИЯ ГРУПП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FE3A8441-BB1E-48FC-A198-69E526E2F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10624"/>
              </p:ext>
            </p:extLst>
          </p:nvPr>
        </p:nvGraphicFramePr>
        <p:xfrm>
          <a:off x="413657" y="1476102"/>
          <a:ext cx="11599819" cy="588917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996515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603304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331361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Становящиеся и сложившиеся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Становящиеся - </a:t>
                      </a:r>
                      <a:r>
                        <a:rPr lang="ru-RU" sz="18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заданные внешними требованиями, но еще не сплоченные совместной деятельностью.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Сложившиеся - </a:t>
                      </a:r>
                      <a:r>
                        <a:rPr lang="ru-RU" sz="18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характеризующиеся сложившейся структурой взаимодействия, сформировавшимися деловыми и личными взаимоотношениями, наличием признанных лидеров, эффективной совместной деятельностью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Формальные и неформальные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</a:t>
                      </a: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Формальные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возникают из необходимости реализации целей и задач организации, в которую включена группа. Четко заданы позиции, роли и иерархия. </a:t>
                      </a:r>
                    </a:p>
                    <a:p>
                      <a:pPr algn="l"/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</a:t>
                      </a: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Неформальные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– складываются стихийно, как в рамках формальных групп, так и вне их. Основаны на взаимных психологических предпочтениях, без заданной системы статусов и ролей.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5755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Группы членства и референтные группы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Группы членства -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группы, к которым человек реально принадлежит</a:t>
                      </a: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Референтные группы - </a:t>
                      </a: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группы, чьи нормы и ценности человек принимает, даже если не является их членом.</a:t>
                      </a: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08824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РЕФЕРЕНТНЫЕ ГРУППЫ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-119742" y="1435275"/>
            <a:ext cx="8414656" cy="650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</a:pPr>
            <a:r>
              <a:rPr lang="ru-RU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под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референтной группой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понимается группа людей, в чем-то значимых для индивида, к которой он себя добровольно причисляет или членом которой хотел бы стать, выступающая для него как групповой эталон индивидуальных ценностей, суждений, поступков, норм и правил поведения.</a:t>
            </a:r>
          </a:p>
          <a:p>
            <a:pPr marL="457200" algn="just">
              <a:lnSpc>
                <a:spcPct val="107000"/>
              </a:lnSpc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Референтная группа может быть реальной или воображаемой, позитивной или негативной, может совпадать или не совпадать с группой членства.</a:t>
            </a: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Дж. Келли выделил две функции референтной группы:</a:t>
            </a:r>
          </a:p>
          <a:p>
            <a:pPr marL="457200" algn="just">
              <a:lnSpc>
                <a:spcPct val="107000"/>
              </a:lnSpc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сравнительная функция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состоит в том, что принятые в группе стандарты поведения, ценности выступают для личности в качестве своеобразных “систем отсчета”, на которые она ориентируется в своих решениях и оценках;</a:t>
            </a:r>
          </a:p>
          <a:p>
            <a:pPr marL="914400" lvl="1" algn="just">
              <a:lnSpc>
                <a:spcPct val="107000"/>
              </a:lnSpc>
            </a:pP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функция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позволяет человеку выяснить, в какой мере ее поведение соответствует нормам группы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3D64B-F62C-4C76-9E60-6AEFBA622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63"/>
          <a:stretch/>
        </p:blipFill>
        <p:spPr>
          <a:xfrm>
            <a:off x="8710335" y="1191759"/>
            <a:ext cx="3481665" cy="56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967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ФУНКЦИИ ГРУППЫ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D5223330-E87D-4DCC-B8B5-08FE88D54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000696"/>
              </p:ext>
            </p:extLst>
          </p:nvPr>
        </p:nvGraphicFramePr>
        <p:xfrm>
          <a:off x="4114800" y="1476102"/>
          <a:ext cx="7898676" cy="47466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949338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133875">
                  <a:extLst>
                    <a:ext uri="{9D8B030D-6E8A-4147-A177-3AD203B41FA5}">
                      <a16:colId xmlns:a16="http://schemas.microsoft.com/office/drawing/2014/main" val="3141838554"/>
                    </a:ext>
                  </a:extLst>
                </a:gridCol>
                <a:gridCol w="3815463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21047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Социализация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Включение личности в социальную среду и усвоение ее норм и ценностей.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Инструментальная</a:t>
                      </a: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Осуществление совместной деятельности людей.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2778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Экспрессивная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Удовлетворение потребностей в одобрении, уважении и доверии.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Поддерживающая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Объединение людей в трудных ситуациях, поиск психологической поддержки.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853E7-1D2A-430F-870B-7E53788A6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 b="1043"/>
          <a:stretch/>
        </p:blipFill>
        <p:spPr>
          <a:xfrm>
            <a:off x="-1" y="1193218"/>
            <a:ext cx="3984171" cy="5655355"/>
          </a:xfrm>
          <a:prstGeom prst="rect">
            <a:avLst/>
          </a:prstGeom>
        </p:spPr>
      </p:pic>
      <p:pic>
        <p:nvPicPr>
          <p:cNvPr id="8" name="Рисунок 7" descr="Чоканье со сплошной заливкой">
            <a:extLst>
              <a:ext uri="{FF2B5EF4-FFF2-40B4-BE49-F238E27FC236}">
                <a16:creationId xmlns:a16="http://schemas.microsoft.com/office/drawing/2014/main" id="{271907EE-340A-4C43-81CC-9072DDB39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6871" y="4038599"/>
            <a:ext cx="561957" cy="561957"/>
          </a:xfrm>
          <a:prstGeom prst="rect">
            <a:avLst/>
          </a:prstGeom>
        </p:spPr>
      </p:pic>
      <p:pic>
        <p:nvPicPr>
          <p:cNvPr id="11" name="Рисунок 10" descr="Контур Улыбка с лицом сердца со сплошной заливкой">
            <a:extLst>
              <a:ext uri="{FF2B5EF4-FFF2-40B4-BE49-F238E27FC236}">
                <a16:creationId xmlns:a16="http://schemas.microsoft.com/office/drawing/2014/main" id="{E7E67C26-0A85-4590-9EF0-14D3EFFCD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130" y="3958299"/>
            <a:ext cx="642257" cy="642257"/>
          </a:xfrm>
          <a:prstGeom prst="rect">
            <a:avLst/>
          </a:prstGeom>
        </p:spPr>
      </p:pic>
      <p:pic>
        <p:nvPicPr>
          <p:cNvPr id="13" name="Рисунок 12" descr="Успех группы со сплошной заливкой">
            <a:extLst>
              <a:ext uri="{FF2B5EF4-FFF2-40B4-BE49-F238E27FC236}">
                <a16:creationId xmlns:a16="http://schemas.microsoft.com/office/drawing/2014/main" id="{7B7124C9-5B48-43CE-98CB-460563F2A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8340" y="1413503"/>
            <a:ext cx="751114" cy="751114"/>
          </a:xfrm>
          <a:prstGeom prst="rect">
            <a:avLst/>
          </a:prstGeom>
        </p:spPr>
      </p:pic>
      <p:pic>
        <p:nvPicPr>
          <p:cNvPr id="15" name="Рисунок 14" descr="Расширение бизнеса со сплошной заливкой">
            <a:extLst>
              <a:ext uri="{FF2B5EF4-FFF2-40B4-BE49-F238E27FC236}">
                <a16:creationId xmlns:a16="http://schemas.microsoft.com/office/drawing/2014/main" id="{626B807F-0238-4197-B72D-4A4B1F4A7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0392" y="1489704"/>
            <a:ext cx="674913" cy="6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925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СТРУКТУРА МАЛОЙ ГРУППЫ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298883"/>
              </p:ext>
            </p:extLst>
          </p:nvPr>
        </p:nvGraphicFramePr>
        <p:xfrm>
          <a:off x="285227" y="1534494"/>
          <a:ext cx="11621545" cy="51383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1752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904018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250341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Социометрическая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Основана на взаимных предпочтениях и </a:t>
                      </a:r>
                      <a:r>
                        <a:rPr lang="ru-RU" sz="20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отвержениях</a:t>
                      </a: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, определяемых социометрическим тестом.</a:t>
                      </a:r>
                      <a:r>
                        <a:rPr lang="ru-RU" sz="2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Коммуникативная</a:t>
                      </a: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Совокупность связей в системах информационных потоков, циркулирующих в группе.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34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Ролевая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Связи и отношения между индивидами, в зависимости от распределения между ними групповых ролей.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Структура социальной власти и влияния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Связи между индивидами, основанные на направленности и интенсивности их взаимного влияния.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95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СОЦИОМЕТРИЯ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468086" y="1435276"/>
            <a:ext cx="11438687" cy="514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Социометрия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это метод изучения и анализа межличностных отношений в группе, разработанный американским психологом и социологом Якобом Леви Морено в 1930-х годах. Социометрия используется для выявления структуры социальных связей, предпочтений и конфликтов в коллективе.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аспекты социометрии</a:t>
            </a:r>
            <a:endParaRPr lang="ru-RU" dirty="0">
              <a:solidFill>
                <a:srgbClr val="002060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метода: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эмоциональных предпочтений и отторжений в группе.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лидеров, изолированных участников, подгрупп.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эффективности взаимодействия внутри коллектива.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инструмент: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Социометрический тест</a:t>
            </a:r>
            <a:r>
              <a:rPr lang="ru-RU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участникам группы задают вопросы, направленные на выявление их предпочтений (например: «С кем бы вы хотели работать в проекте?». У детей – «Кого бы ты позвал на свой день рождения?»). Результаты визуализируются в виде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социограммы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(графическое отображение связей).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Применение: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Социометрия активно используется в психологии, управлении, педагогике, социологии и даже при управлении конфликтами для понимания неформальных структур в группе.</a:t>
            </a:r>
          </a:p>
        </p:txBody>
      </p:sp>
    </p:spTree>
    <p:extLst>
      <p:ext uri="{BB962C8B-B14F-4D97-AF65-F5344CB8AC3E}">
        <p14:creationId xmlns:p14="http://schemas.microsoft.com/office/powerpoint/2010/main" val="18282430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РОЛЕВАЯ СТРУКТУРА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424544" y="1444521"/>
            <a:ext cx="8392886" cy="506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анализе процесса взаимодействия в группе выделяются: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роли, связанные с решением задач: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инициатор – предлагает новые идеи и подходы к проблемам и целям группы;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разработчик – занимается проработкой идей и предложений;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 – координирует деятельность членов группы;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контролер – контролирует направление группы к поставленным целям;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оценщик – оценивает работу группы по существующим стандартам выполнения поставленной задачи;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погонщик – стимулирует группу;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i="1" u="sng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роли, связанные с оказанием поддержки другим членам группы: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вдохновитель – поддерживает начинания других;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гармонизатор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служит посредником и миротворцем в конфликтных ситуациях;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диспетчер – способствует и регулирует процессы общения;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нормировщик – нормирует происходящие в группе процессы;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ведомый – пассивно следует за группой.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F4D4E3-388B-48F2-8765-F4E62CEE4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1" r="38842"/>
          <a:stretch/>
        </p:blipFill>
        <p:spPr>
          <a:xfrm>
            <a:off x="9350829" y="1245257"/>
            <a:ext cx="2830289" cy="55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86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ДИНАМИКА РАЗВИТИЯ ГРУПП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68192"/>
            <a:ext cx="2223960" cy="8641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494DA-9924-4385-8F46-2A2BF45CA877}"/>
              </a:ext>
            </a:extLst>
          </p:cNvPr>
          <p:cNvSpPr txBox="1"/>
          <p:nvPr/>
        </p:nvSpPr>
        <p:spPr>
          <a:xfrm>
            <a:off x="889003" y="1591731"/>
            <a:ext cx="10257968" cy="433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Модель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Такмена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Модель развития групп Брюса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Такмена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Tuckman’s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Group Development, 1965) описывает пять этапов, которые проходит любая группа в процессе формирования и работы.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Формирующая стадия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Штормовая/конфликтная стадия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Нормирующая стадия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Стадия функционирования/работа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Стадия расставания/завершение</a:t>
            </a:r>
          </a:p>
        </p:txBody>
      </p:sp>
    </p:spTree>
    <p:extLst>
      <p:ext uri="{BB962C8B-B14F-4D97-AF65-F5344CB8AC3E}">
        <p14:creationId xmlns:p14="http://schemas.microsoft.com/office/powerpoint/2010/main" val="284616466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42612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ФОРМИРУЮЩАЯ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378184"/>
              </p:ext>
            </p:extLst>
          </p:nvPr>
        </p:nvGraphicFramePr>
        <p:xfrm>
          <a:off x="285227" y="1389652"/>
          <a:ext cx="11621545" cy="567359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03788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287486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  <a:gridCol w="3296172">
                  <a:extLst>
                    <a:ext uri="{9D8B030D-6E8A-4147-A177-3AD203B41FA5}">
                      <a16:colId xmlns:a16="http://schemas.microsoft.com/office/drawing/2014/main" val="1683621273"/>
                    </a:ext>
                  </a:extLst>
                </a:gridCol>
              </a:tblGrid>
              <a:tr h="313900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Характеристики: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20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Участники ведут себя осторожно, изучают друг друга.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Нет четкой структуры или распределения ролей.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Высока зависимость от лидера. 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Вопросы участников</a:t>
                      </a: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Кто здесь лидер?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Каковы цели группы?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Какие правила взаимодействия?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Установить доверие.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Объяснить цели и ожидания.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Стимулировать знакомство участников.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534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Пример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Новая рабочая группа собрали для запуска проекта. Участники задают много уточняющих вопросов, избегают высказывать свои идеи, ожидая указаний от лидера.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Как выявить дисфункцию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•Неуверенность участников, отсутствие инициативы.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Сложности с коммуникацией: затяжные обсуждения, отсутствие действий.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269DBB-E6DD-4D45-A822-3F85398A70DE}"/>
              </a:ext>
            </a:extLst>
          </p:cNvPr>
          <p:cNvSpPr txBox="1"/>
          <p:nvPr/>
        </p:nvSpPr>
        <p:spPr>
          <a:xfrm>
            <a:off x="324372" y="625739"/>
            <a:ext cx="907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На этом этапе группа только начинает взаимодействовать</a:t>
            </a:r>
          </a:p>
        </p:txBody>
      </p:sp>
    </p:spTree>
    <p:extLst>
      <p:ext uri="{BB962C8B-B14F-4D97-AF65-F5344CB8AC3E}">
        <p14:creationId xmlns:p14="http://schemas.microsoft.com/office/powerpoint/2010/main" val="227256848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/>
                <a:latin typeface="Franklin Gothic Demi Cond" panose="020B0706030402020204" pitchFamily="34" charset="0"/>
                <a:ea typeface="Times New Roman" panose="02020603050405020304" pitchFamily="18" charset="0"/>
              </a:rPr>
              <a:t>ЧТО ТАКОЕ ПСИХОЛОГИЯ ГРУПП?</a:t>
            </a:r>
            <a:endParaRPr lang="ru-RU" sz="4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449A8244-CC57-4AD6-AC41-0A2395C10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765642"/>
              </p:ext>
            </p:extLst>
          </p:nvPr>
        </p:nvGraphicFramePr>
        <p:xfrm>
          <a:off x="426719" y="1767840"/>
          <a:ext cx="11207932" cy="4511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03966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603966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45110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Определение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Психология групп — </a:t>
                      </a:r>
                      <a:r>
                        <a:rPr lang="ru-RU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это раздел социальной психологии, изучающий поведение, взаимодействие, эмоциональные процессы и динамику межличностных взаимоотношений в рамках группы.</a:t>
                      </a:r>
                    </a:p>
                    <a:p>
                      <a:pPr algn="ctr"/>
                      <a:endParaRPr lang="ru-RU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Значение</a:t>
                      </a:r>
                    </a:p>
                    <a:p>
                      <a:pPr algn="ctr"/>
                      <a:endParaRPr lang="ru-RU" sz="32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  <a:p>
                      <a:pPr algn="l"/>
                      <a:endParaRPr lang="ru-RU" sz="2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endParaRPr lang="ru-RU" sz="2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Понимание групп помогает улучшить их эффективность, решать конфликты и поддерживать сплоченность.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3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64384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КОНФЛИКТНАЯ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507533"/>
              </p:ext>
            </p:extLst>
          </p:nvPr>
        </p:nvGraphicFramePr>
        <p:xfrm>
          <a:off x="285227" y="1389652"/>
          <a:ext cx="11621545" cy="558618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613344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712029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  <a:gridCol w="3296172">
                  <a:extLst>
                    <a:ext uri="{9D8B030D-6E8A-4147-A177-3AD203B41FA5}">
                      <a16:colId xmlns:a16="http://schemas.microsoft.com/office/drawing/2014/main" val="1683621273"/>
                    </a:ext>
                  </a:extLst>
                </a:gridCol>
              </a:tblGrid>
              <a:tr h="292016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Характеристики: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Участники выражают разногласия и начинают бороться за влияние.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Возможны личные конфликты, конкуренция за лидерство.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Снижается продуктивность.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Вопросы участников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Какие роли каждый из нас будет выполнять?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Почему я должен слушать других?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Почему не учитывают мое мнение?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Управлять конфликтами конструктивно.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Установить ясные роли и обязанности.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Поощрять открытое обсуждение.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660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Пример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В рабочей команде несколько сотрудников спорят о распределении задач. Один из них считает, что нагрузка несправедливо распределена, что вызывает напряжение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в группе.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Как выявить дисфункцию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•Постоянные споры, которые мешают работе.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Участники начинают избегать взаимодействия.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Снижается доверие и открытость.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269DBB-E6DD-4D45-A822-3F85398A70DE}"/>
              </a:ext>
            </a:extLst>
          </p:cNvPr>
          <p:cNvSpPr txBox="1"/>
          <p:nvPr/>
        </p:nvSpPr>
        <p:spPr>
          <a:xfrm>
            <a:off x="324372" y="679345"/>
            <a:ext cx="9073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Этап столкновений и конфликтов, связанных с распределением ролей, целей и методов работы</a:t>
            </a:r>
          </a:p>
        </p:txBody>
      </p:sp>
    </p:spTree>
    <p:extLst>
      <p:ext uri="{BB962C8B-B14F-4D97-AF65-F5344CB8AC3E}">
        <p14:creationId xmlns:p14="http://schemas.microsoft.com/office/powerpoint/2010/main" val="73006985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64384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НОРМИРУЮЩАЯ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04830"/>
              </p:ext>
            </p:extLst>
          </p:nvPr>
        </p:nvGraphicFramePr>
        <p:xfrm>
          <a:off x="285227" y="1389652"/>
          <a:ext cx="11621545" cy="54683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613344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712029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  <a:gridCol w="3296172">
                  <a:extLst>
                    <a:ext uri="{9D8B030D-6E8A-4147-A177-3AD203B41FA5}">
                      <a16:colId xmlns:a16="http://schemas.microsoft.com/office/drawing/2014/main" val="1683621273"/>
                    </a:ext>
                  </a:extLst>
                </a:gridCol>
              </a:tblGrid>
              <a:tr h="285857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Характеристики: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Устанавливаются нормы поведения и правила взаимодействия.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Развивается чувство принадлежности и взаимное уважение.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Конфликты уменьшаются, продуктивность растет. 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Вопросы участников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 мы можем работать эффективнее?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Каким образом мы будем решать возникающие проблемы?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Укреплять позитивные отношения.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Поддерживать открытость и доверие.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Создать систему обратной связи.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09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Пример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Команда, прошедшая через конфликты, выработала правила общения и совместно разработала план работы. Проблемы обсуждаются конструктивно.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Как выявить дисфункцию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•Оставшиеся скрытые конфликты (например, молчаливое сопротивление).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Некоторые участники все еще не вовлечены.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269DBB-E6DD-4D45-A822-3F85398A70DE}"/>
              </a:ext>
            </a:extLst>
          </p:cNvPr>
          <p:cNvSpPr txBox="1"/>
          <p:nvPr/>
        </p:nvSpPr>
        <p:spPr>
          <a:xfrm>
            <a:off x="324372" y="679345"/>
            <a:ext cx="907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Группа начинает работать более слаженно</a:t>
            </a:r>
          </a:p>
        </p:txBody>
      </p:sp>
    </p:spTree>
    <p:extLst>
      <p:ext uri="{BB962C8B-B14F-4D97-AF65-F5344CB8AC3E}">
        <p14:creationId xmlns:p14="http://schemas.microsoft.com/office/powerpoint/2010/main" val="144504687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64384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СТАДИЯ ФУНКЦИОНИРОВАНИЯ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57643"/>
              </p:ext>
            </p:extLst>
          </p:nvPr>
        </p:nvGraphicFramePr>
        <p:xfrm>
          <a:off x="285227" y="1389652"/>
          <a:ext cx="11621545" cy="568987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613344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712029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  <a:gridCol w="3296172">
                  <a:extLst>
                    <a:ext uri="{9D8B030D-6E8A-4147-A177-3AD203B41FA5}">
                      <a16:colId xmlns:a16="http://schemas.microsoft.com/office/drawing/2014/main" val="1683621273"/>
                    </a:ext>
                  </a:extLst>
                </a:gridCol>
              </a:tblGrid>
              <a:tr h="277202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Характеристики: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Участники четко понимают свои роли. • Все фокусируются на выполнении задач.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Высокий уровень автономии и взаимной поддержки.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Вопросы участников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•Как мы можем достичь лучших результатов?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• Как поддерживать продуктивную работу?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Поддерживать мотивацию и сотрудничество.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Решать проблемы, не нарушая общего ритма работы.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9178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Пример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Рабочая группа регулярно выполняет задачи до дедлайна, распределяет нагрузку оптимально и корректирует план работы без вмешательства руководства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Как выявить дисфункцию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•Выгорание из-за перегрузки или усталость участников. • Риск утраты гибкости: группа может быть не готова к новым вызовам.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269DBB-E6DD-4D45-A822-3F85398A70DE}"/>
              </a:ext>
            </a:extLst>
          </p:cNvPr>
          <p:cNvSpPr txBox="1"/>
          <p:nvPr/>
        </p:nvSpPr>
        <p:spPr>
          <a:xfrm>
            <a:off x="324372" y="679345"/>
            <a:ext cx="907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Группа достигает своей максимальной эффективности.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190049517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64384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СТАДИЯ ЗАВЕРШЕНИЯ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98264"/>
              </p:ext>
            </p:extLst>
          </p:nvPr>
        </p:nvGraphicFramePr>
        <p:xfrm>
          <a:off x="285227" y="1389652"/>
          <a:ext cx="11621545" cy="57370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613344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712029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  <a:gridCol w="3296172">
                  <a:extLst>
                    <a:ext uri="{9D8B030D-6E8A-4147-A177-3AD203B41FA5}">
                      <a16:colId xmlns:a16="http://schemas.microsoft.com/office/drawing/2014/main" val="1683621273"/>
                    </a:ext>
                  </a:extLst>
                </a:gridCol>
              </a:tblGrid>
              <a:tr h="296588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Характеристики: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Члены группы готовятся к расставанию.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Возможны чувства утраты или облегчения.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 Участники подводят итоги и делятся впечатлениями.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Вопросы участников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• Чему мы научились?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Как сохранить отношения после завершения работы?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Franklin Gothic Medium Cond" panose="020B06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Признать успехи группы и каждого участника.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• Обеспечить плавное завершение сотрудничества.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771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Пример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Рабочая команда завершает проект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и организует итоговое собрание, где делятся впечатлениями и оценивают результаты.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Как выявить дисфункцию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Негативные эмоции: разочарование, обвинения.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 Отсутствие завершенности: недоделанные задачи.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269DBB-E6DD-4D45-A822-3F85398A70DE}"/>
              </a:ext>
            </a:extLst>
          </p:cNvPr>
          <p:cNvSpPr txBox="1"/>
          <p:nvPr/>
        </p:nvSpPr>
        <p:spPr>
          <a:xfrm>
            <a:off x="324372" y="679345"/>
            <a:ext cx="907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Этот этап возникает, когда группа завершает свою работу. </a:t>
            </a:r>
          </a:p>
        </p:txBody>
      </p:sp>
    </p:spTree>
    <p:extLst>
      <p:ext uri="{BB962C8B-B14F-4D97-AF65-F5344CB8AC3E}">
        <p14:creationId xmlns:p14="http://schemas.microsoft.com/office/powerpoint/2010/main" val="348811553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ПРИМЕНЕНИЕ МОДЕЛИ НА ПРАКТИКЕ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9E691-D78A-4885-9212-8F0A69A5F86C}"/>
              </a:ext>
            </a:extLst>
          </p:cNvPr>
          <p:cNvSpPr txBox="1"/>
          <p:nvPr/>
        </p:nvSpPr>
        <p:spPr>
          <a:xfrm>
            <a:off x="838200" y="1665514"/>
            <a:ext cx="559525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Модель </a:t>
            </a:r>
            <a:r>
              <a:rPr lang="ru-RU" sz="2000" b="1" dirty="0" err="1">
                <a:solidFill>
                  <a:srgbClr val="002060"/>
                </a:solidFill>
                <a:latin typeface="Franklin Gothic Book" panose="020B0503020102020204" pitchFamily="34" charset="0"/>
              </a:rPr>
              <a:t>Такмена</a:t>
            </a:r>
            <a:r>
              <a:rPr lang="ru-RU" sz="20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 помогает: </a:t>
            </a:r>
          </a:p>
          <a:p>
            <a:endParaRPr lang="ru-RU" sz="2000" b="1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 Понимать, на каком этапе находится группа.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 Разрабатывать подходы для перехода на следующий этап.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 Предотвращать дисфункции (например, затягивание конфликтной стадии). </a:t>
            </a:r>
          </a:p>
          <a:p>
            <a:endParaRPr lang="ru-RU" sz="2000" dirty="0">
              <a:latin typeface="Franklin Gothic Book" panose="020B050302010202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Пример: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рабочая команда может застрять на штормовой стадии из-за неразрешенных конфликтов. 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Руководитель может организовать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командообразующие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мероприятия, чтобы ускорить переход к нормирующей стадии.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58A3490-27D6-4628-A216-6F203C71B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853861"/>
              </p:ext>
            </p:extLst>
          </p:nvPr>
        </p:nvGraphicFramePr>
        <p:xfrm>
          <a:off x="6096000" y="1731518"/>
          <a:ext cx="5595258" cy="4946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36FE6C3B-A93A-42C7-B35F-1D62703FB619}"/>
              </a:ext>
            </a:extLst>
          </p:cNvPr>
          <p:cNvSpPr/>
          <p:nvPr/>
        </p:nvSpPr>
        <p:spPr>
          <a:xfrm>
            <a:off x="10700657" y="1734126"/>
            <a:ext cx="859972" cy="4941357"/>
          </a:xfrm>
          <a:prstGeom prst="downArrow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4586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ВЛИЯНИЕ ИЗМЕНЕНИЙ НА</a:t>
            </a:r>
            <a:b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ПСИХОЛОГИЧЕСКИЙ КЛИМАТ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9E691-D78A-4885-9212-8F0A69A5F86C}"/>
              </a:ext>
            </a:extLst>
          </p:cNvPr>
          <p:cNvSpPr txBox="1"/>
          <p:nvPr/>
        </p:nvSpPr>
        <p:spPr>
          <a:xfrm>
            <a:off x="653143" y="1786473"/>
            <a:ext cx="42127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   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Каждая стадия развития группы имеет свои уникальные вызовы, которые могут как способствовать росту, так и привести к дисфункциям. Понимание этих процессов позволяет лидерам и участникам групп своевременно выявлять проблемы и корректировать взаимодействие.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B5FD6A-4625-4CA1-847B-E325389BF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50"/>
          <a:stretch/>
        </p:blipFill>
        <p:spPr>
          <a:xfrm>
            <a:off x="5351869" y="1191759"/>
            <a:ext cx="6840131" cy="56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457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ФОРМИРУЮЩАЯ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035980-D62A-4D4D-A99A-92B2076FC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143307"/>
              </p:ext>
            </p:extLst>
          </p:nvPr>
        </p:nvGraphicFramePr>
        <p:xfrm>
          <a:off x="533399" y="1099609"/>
          <a:ext cx="10951027" cy="35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D2C4DF2-F78A-424F-9B58-60621C9BE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638556"/>
              </p:ext>
            </p:extLst>
          </p:nvPr>
        </p:nvGraphicFramePr>
        <p:xfrm>
          <a:off x="533398" y="4267198"/>
          <a:ext cx="10951027" cy="2182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4059960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КОНФЛИКТНАЯ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035980-D62A-4D4D-A99A-92B2076FC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765087"/>
              </p:ext>
            </p:extLst>
          </p:nvPr>
        </p:nvGraphicFramePr>
        <p:xfrm>
          <a:off x="533399" y="1099609"/>
          <a:ext cx="10951027" cy="35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D2C4DF2-F78A-424F-9B58-60621C9BE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494193"/>
              </p:ext>
            </p:extLst>
          </p:nvPr>
        </p:nvGraphicFramePr>
        <p:xfrm>
          <a:off x="533399" y="4065522"/>
          <a:ext cx="10951027" cy="2607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4152899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НОРМИРУЮЩАЯ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035980-D62A-4D4D-A99A-92B2076FC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501556"/>
              </p:ext>
            </p:extLst>
          </p:nvPr>
        </p:nvGraphicFramePr>
        <p:xfrm>
          <a:off x="533399" y="1099609"/>
          <a:ext cx="10951027" cy="340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D2C4DF2-F78A-424F-9B58-60621C9BE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796596"/>
              </p:ext>
            </p:extLst>
          </p:nvPr>
        </p:nvGraphicFramePr>
        <p:xfrm>
          <a:off x="533398" y="4774850"/>
          <a:ext cx="10951027" cy="184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7642544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СТАДИЯ ФУНКЦИОНИРОВАНИЯ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035980-D62A-4D4D-A99A-92B2076FC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131263"/>
              </p:ext>
            </p:extLst>
          </p:nvPr>
        </p:nvGraphicFramePr>
        <p:xfrm>
          <a:off x="533399" y="1099609"/>
          <a:ext cx="10951027" cy="35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D2C4DF2-F78A-424F-9B58-60621C9BE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323445"/>
              </p:ext>
            </p:extLst>
          </p:nvPr>
        </p:nvGraphicFramePr>
        <p:xfrm>
          <a:off x="533398" y="4267198"/>
          <a:ext cx="10951027" cy="240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617380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ПОЧЕМУ ВАЖНО ИЗУЧАТЬ ПСИХОЛОГИЮ ГРУПП?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9AF5E868-61B8-48E9-B87A-89C82FB0F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755757"/>
              </p:ext>
            </p:extLst>
          </p:nvPr>
        </p:nvGraphicFramePr>
        <p:xfrm>
          <a:off x="426719" y="1767840"/>
          <a:ext cx="6853647" cy="4511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23025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430622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45110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Влияние на личность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 Группы оказывают значительное влияние на личность, особенно в подростковом и юношеском возрасте.</a:t>
                      </a:r>
                      <a:endParaRPr lang="ru-RU" sz="2800" b="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Различные сферы</a:t>
                      </a:r>
                    </a:p>
                    <a:p>
                      <a:pPr algn="ctr"/>
                      <a:endParaRPr lang="ru-RU" sz="32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  <a:p>
                      <a:pPr algn="l"/>
                      <a:endParaRPr lang="ru-RU" sz="24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2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     Применяется в различных сферах, таких как образование, управление и психотерапия.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5839E-3695-48E5-ADE4-38A1A32CC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07" y="1191758"/>
            <a:ext cx="4532993" cy="56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ЗАВЕРШАЮЩАЯ СТАДИЯ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035980-D62A-4D4D-A99A-92B2076FC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599823"/>
              </p:ext>
            </p:extLst>
          </p:nvPr>
        </p:nvGraphicFramePr>
        <p:xfrm>
          <a:off x="533398" y="892220"/>
          <a:ext cx="10951027" cy="35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D2C4DF2-F78A-424F-9B58-60621C9BE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10325"/>
              </p:ext>
            </p:extLst>
          </p:nvPr>
        </p:nvGraphicFramePr>
        <p:xfrm>
          <a:off x="529468" y="4572718"/>
          <a:ext cx="10951027" cy="228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624047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5486"/>
            <a:ext cx="11068574" cy="76339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ПСИХОЛОГИЧЕСКИЕ ОСОБЕННОСТИ ДЕТСКИХ</a:t>
            </a:r>
            <a:b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И ВЗРОСЛЫХ КОЛЛЕКТИВОВ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B14822-DA0F-4200-A82C-9F4EA16F801F}"/>
              </a:ext>
            </a:extLst>
          </p:cNvPr>
          <p:cNvSpPr txBox="1"/>
          <p:nvPr/>
        </p:nvSpPr>
        <p:spPr>
          <a:xfrm>
            <a:off x="728222" y="1646316"/>
            <a:ext cx="40417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    Взаимодействие в группах, будь то детские или взрослые, формируется под влиянием множества факторов, включая возраст, уровень зрелости и опыт.</a:t>
            </a:r>
          </a:p>
          <a:p>
            <a:endParaRPr lang="ru-RU" sz="24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    Понимание этих особенностей позволяет нам лучше разобраться в динамике группового поведения и конфликтов.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6B2DCD-7804-4F4D-98CC-67660BDD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389" y="1427245"/>
            <a:ext cx="6525539" cy="46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1698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ДЕТСКИЕ КОЛЛЕКТИВЫ: ОСОБЕННОСТИ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898762"/>
              </p:ext>
            </p:extLst>
          </p:nvPr>
        </p:nvGraphicFramePr>
        <p:xfrm>
          <a:off x="285227" y="1534494"/>
          <a:ext cx="11645140" cy="51648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3436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810773">
                  <a:extLst>
                    <a:ext uri="{9D8B030D-6E8A-4147-A177-3AD203B41FA5}">
                      <a16:colId xmlns:a16="http://schemas.microsoft.com/office/drawing/2014/main" val="2468967360"/>
                    </a:ext>
                  </a:extLst>
                </a:gridCol>
              </a:tblGrid>
              <a:tr h="2503414">
                <a:tc gridSpan="2"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Возрастные особенности сильно влияют на поведение.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Дети младшего возраста больше ориентированы на игру, эмоциональны, подвержены влиянию взрослых. В подростковых группах возрастает ориентация на сверстников и стремление к самостоятельности.</a:t>
                      </a:r>
                      <a:r>
                        <a:rPr lang="ru-RU" sz="2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</a:t>
                      </a:r>
                      <a:endParaRPr lang="ru-RU" sz="24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34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Уровень зрелости участников влияет на способность решать конфликты. У младших детей чаще встречаются эмоциональные вспышки и отсутствие навыков саморегуляции.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Нехватка опыта общения приводит к поверхностным контактам. Дети чаще взаимодействуют ради конкретных целей (игра, учеба), а не для глубоких межличностных связей.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00733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ВЗРОСЛЫЕ КОЛЛЕКТИВЫ: ОСОБЕННОСТИ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589292"/>
              </p:ext>
            </p:extLst>
          </p:nvPr>
        </p:nvGraphicFramePr>
        <p:xfrm>
          <a:off x="285227" y="1534494"/>
          <a:ext cx="11645140" cy="494661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3436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810773">
                  <a:extLst>
                    <a:ext uri="{9D8B030D-6E8A-4147-A177-3AD203B41FA5}">
                      <a16:colId xmlns:a16="http://schemas.microsoft.com/office/drawing/2014/main" val="2468967360"/>
                    </a:ext>
                  </a:extLst>
                </a:gridCol>
              </a:tblGrid>
              <a:tr h="2311642">
                <a:tc gridSpan="2"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Различия в возрасте и жизненном опыте могут порождать разногласия в подходах к выполнению задач. Молодые сотрудники чаще готовы к риску, тогда как старшие коллеги склонны к более консервативным решениям</a:t>
                      </a:r>
                      <a:endParaRPr lang="ru-RU" sz="2000" b="0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34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Уровень зрелости помогает лучше регулировать конфликты: взрослые чаще используют рациональные методы (диалог, компромисс)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Опыт в профессиональной сфере способствует формированию более сложной структуры взаимодействий, включая распределение ролей и координацию усилий.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41393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СПЕЦИФИКА КОНФЛИКТОВ В ДЕТСКИХ ГРУППАХ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726348"/>
              </p:ext>
            </p:extLst>
          </p:nvPr>
        </p:nvGraphicFramePr>
        <p:xfrm>
          <a:off x="285227" y="1376883"/>
          <a:ext cx="11645140" cy="51495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3436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810773">
                  <a:extLst>
                    <a:ext uri="{9D8B030D-6E8A-4147-A177-3AD203B41FA5}">
                      <a16:colId xmlns:a16="http://schemas.microsoft.com/office/drawing/2014/main" val="2468967360"/>
                    </a:ext>
                  </a:extLst>
                </a:gridCol>
              </a:tblGrid>
              <a:tr h="20519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Природа конфликтов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	Чаще всего вызваны недостатком социальных навыков, такими как умение делиться, договариваться или понимать точку зрения другого.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	Конфликты эмоциональны, быстры и направлены на удовлетворение личных потребностей.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	Проблемы могут обостряться из-за отсутствия авторитетного лидера среди детей или нерешительности взрослого, который выступает в роли наблюдателя.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34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Основные виды конфликтов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Эгоистические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борьба за ресурсы (игрушки, внимание учителя).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Ролевые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споры о том, кто какую роль займет в группе или игре.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Социальные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неумение справляться с отвержением или включаться в коллектив.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Особенности управления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Вмешательство взрослого часто необходимо, чтобы объяснить правила и помочь детям найти компромисс.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Обучение детей навыкам эмпатии и саморегуляции может уменьшить количество конфликтов.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85060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СПЕЦИФИКА КОНФЛИКТОВ ВО ВЗРОСЛЫХ</a:t>
            </a:r>
            <a:b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ГРУППАХ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4C732E69-196E-438A-89B3-F18ED7E2D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81250"/>
              </p:ext>
            </p:extLst>
          </p:nvPr>
        </p:nvGraphicFramePr>
        <p:xfrm>
          <a:off x="285227" y="1376883"/>
          <a:ext cx="11645140" cy="53187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34367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5810773">
                  <a:extLst>
                    <a:ext uri="{9D8B030D-6E8A-4147-A177-3AD203B41FA5}">
                      <a16:colId xmlns:a16="http://schemas.microsoft.com/office/drawing/2014/main" val="2468967360"/>
                    </a:ext>
                  </a:extLst>
                </a:gridCol>
              </a:tblGrid>
              <a:tr h="186835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Природа конфликтов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	Взрослые конфликты чаще связаны с системными или организационными причинами, такими как разница в целях, личных ценностях или профессиональных амбициях.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•	В отличие от детских, взрослые конфликты обычно менее эмоциональны на поверхности, но более сложны по содержанию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634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Основные виды конфликтов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Ролевые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разногласия из-за нечеткого распределения обязанностей.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Межличностные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столкновение личных интересов или различий в стилях общения.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</a:t>
                      </a:r>
                      <a:r>
                        <a:rPr lang="ru-RU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Структурные</a:t>
                      </a:r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: вызваны неэффективностью процессов в организации (например, недостаток ресурсов).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Особенности управления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Взрослые группы способны к самостоятельному урегулированию конфликтов, если существует поддерживающая среда.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Роль руководителя состоит в создании условий для конструктивного диалога, предоставления инструментов для разрешения конфликтов.</a:t>
                      </a:r>
                    </a:p>
                    <a:p>
                      <a:pPr marL="0" marR="0" lvl="0" indent="0" algn="l" defTabSz="442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•	Навыки управления стрессом и эмоциональным выгоранием становятся важным фактором в преодолении длительных споров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66597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ОБЩИЕ ВЫВОДЫ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2CBCB7-E4EB-46E4-8BF5-4CE729712FE0}"/>
              </a:ext>
            </a:extLst>
          </p:cNvPr>
          <p:cNvSpPr txBox="1"/>
          <p:nvPr/>
        </p:nvSpPr>
        <p:spPr>
          <a:xfrm>
            <a:off x="963890" y="1655025"/>
            <a:ext cx="99806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2913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	Возраст и опыт участников определяют, как именно возникают и разрешаются конфликты.</a:t>
            </a:r>
          </a:p>
          <a:p>
            <a:pPr defTabSz="442913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	Детские конфликты требуют активного участия взрослых для обучения и регулирования, в то время как взрослые группы чаще способны самостоятельно справляться с трудностями.</a:t>
            </a:r>
          </a:p>
          <a:p>
            <a:pPr defTabSz="442913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•	Развитие навыков общения, эмпатии и управления конфликтами актуально на любом этапе жизни.</a:t>
            </a:r>
          </a:p>
        </p:txBody>
      </p:sp>
    </p:spTree>
    <p:extLst>
      <p:ext uri="{BB962C8B-B14F-4D97-AF65-F5344CB8AC3E}">
        <p14:creationId xmlns:p14="http://schemas.microsoft.com/office/powerpoint/2010/main" val="398659782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СПИСОК ЛИТЕРАТУРЫ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7AFEA-7ED6-478F-AC52-74BA9092FAAC}"/>
              </a:ext>
            </a:extLst>
          </p:cNvPr>
          <p:cNvSpPr txBox="1"/>
          <p:nvPr/>
        </p:nvSpPr>
        <p:spPr>
          <a:xfrm>
            <a:off x="744718" y="1668544"/>
            <a:ext cx="10765409" cy="451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Братусь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Б. С. Психология групповых процессов.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Мудрик А. В. Социальная педагогика.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Э. Аронсон. Общественное животное. Введение в социальную психологию.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 Майерс (2010). Социальная психология. 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Лебон Г. Психология народов и масс.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Левин К. Разрешение социальных конфликтов.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Левин К. Динамическая психология: Избранные труды.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Кричевский Р. Л., Дубовская Е. М. Социальная психология малой группы: Учебное пособие для вузов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Коваленко А. В. Создание эффективной команды. Учебное пособие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Эриксон Э. Х (1993). Детство и общество.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Гоулман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(1995).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Эмоциональный интеллект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Аш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(1951). Воздействие группового давления на изменения и искажения суждений. В сборнике Гарольда Гюцкова «Группы, лидерство и люди» (с. 177–190).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Берн Э. Игры, в которые играют люди.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Смирнова, Е. О. (2006). Психология детской игры.</a:t>
            </a:r>
          </a:p>
        </p:txBody>
      </p:sp>
    </p:spTree>
    <p:extLst>
      <p:ext uri="{BB962C8B-B14F-4D97-AF65-F5344CB8AC3E}">
        <p14:creationId xmlns:p14="http://schemas.microsoft.com/office/powerpoint/2010/main" val="47896425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68192"/>
            <a:ext cx="2223960" cy="8641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8245FA-59EB-46F0-8D40-B47A01387A37}"/>
              </a:ext>
            </a:extLst>
          </p:cNvPr>
          <p:cNvSpPr txBox="1"/>
          <p:nvPr/>
        </p:nvSpPr>
        <p:spPr>
          <a:xfrm>
            <a:off x="711928" y="2806066"/>
            <a:ext cx="107463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СПАСИБО ЗА ВНИМАНИЕ!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ru-RU" sz="40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Спортивная некоммерческая ассоциация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«Академия спортивных исследований»</a:t>
            </a:r>
          </a:p>
          <a:p>
            <a:pPr algn="r"/>
            <a:r>
              <a:rPr lang="ru-RU" sz="1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Центр знаний в области социального спорта</a:t>
            </a:r>
          </a:p>
          <a:p>
            <a:pPr algn="r"/>
            <a:endParaRPr lang="ru-RU" sz="16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r"/>
            <a:r>
              <a:rPr lang="en-US" sz="1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E-mail</a:t>
            </a:r>
            <a:r>
              <a:rPr lang="ru-RU" sz="1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</a:t>
            </a:r>
            <a:r>
              <a:rPr lang="en-US" sz="1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ekaterina.smirnova@sportiss.ru</a:t>
            </a:r>
            <a:endParaRPr lang="ru-RU" sz="16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ОСНОВНЫЕ ЗАДАЧИ ПСИХОЛОГИИ ГРУПП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E5A05BB-5C36-460E-82CF-AA30D3238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3551"/>
          <a:stretch/>
        </p:blipFill>
        <p:spPr bwMode="auto">
          <a:xfrm>
            <a:off x="7529061" y="1191759"/>
            <a:ext cx="4797425" cy="566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4">
            <a:extLst>
              <a:ext uri="{FF2B5EF4-FFF2-40B4-BE49-F238E27FC236}">
                <a16:creationId xmlns:a16="http://schemas.microsoft.com/office/drawing/2014/main" id="{4309D8E6-F5F6-4915-81C9-787C4548F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954343"/>
              </p:ext>
            </p:extLst>
          </p:nvPr>
        </p:nvGraphicFramePr>
        <p:xfrm>
          <a:off x="426719" y="1567543"/>
          <a:ext cx="6853647" cy="494646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18264">
                  <a:extLst>
                    <a:ext uri="{9D8B030D-6E8A-4147-A177-3AD203B41FA5}">
                      <a16:colId xmlns:a16="http://schemas.microsoft.com/office/drawing/2014/main" val="3952606846"/>
                    </a:ext>
                  </a:extLst>
                </a:gridCol>
                <a:gridCol w="3335383">
                  <a:extLst>
                    <a:ext uri="{9D8B030D-6E8A-4147-A177-3AD203B41FA5}">
                      <a16:colId xmlns:a16="http://schemas.microsoft.com/office/drawing/2014/main" val="2260816948"/>
                    </a:ext>
                  </a:extLst>
                </a:gridCol>
              </a:tblGrid>
              <a:tr h="241796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Исследование поведения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20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Изучение закономерностей поведения в группах.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Влияние на личность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algn="l"/>
                      <a:r>
                        <a:rPr lang="ru-RU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Анализ влияния группы на формирование и развитие личности.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24462"/>
                  </a:ext>
                </a:extLst>
              </a:tr>
              <a:tr h="25285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Franklin Gothic Medium Cond" panose="020B0606030402020204" pitchFamily="34" charset="0"/>
                        </a:rPr>
                        <a:t>Эффективное управление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Разработка методов формирования и эффективного управления группами</a:t>
                      </a:r>
                      <a:r>
                        <a:rPr lang="ru-RU" sz="2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Book" panose="020B0503020102020204" pitchFamily="34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1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17389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РАННИЕ ИССЛЕДОВАНИЯ (</a:t>
            </a:r>
            <a:r>
              <a:rPr lang="en-US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XIX</a:t>
            </a:r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ВЕК)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FF6E121-DEEC-4A56-9F57-95602A7A2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311904"/>
              </p:ext>
            </p:extLst>
          </p:nvPr>
        </p:nvGraphicFramePr>
        <p:xfrm>
          <a:off x="4777739" y="1553805"/>
          <a:ext cx="7191104" cy="461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5CCF4-614E-4431-BBED-5274C6BE53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5552" t="26988" b="6951"/>
          <a:stretch/>
        </p:blipFill>
        <p:spPr>
          <a:xfrm>
            <a:off x="-1" y="1191759"/>
            <a:ext cx="4554583" cy="56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26098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РАННИЕ ИССЛЕДОВАНИЯ (</a:t>
            </a:r>
            <a:r>
              <a:rPr lang="en-US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XX</a:t>
            </a:r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ВЕК)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FF6E121-DEEC-4A56-9F57-95602A7A2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7521729"/>
              </p:ext>
            </p:extLst>
          </p:nvPr>
        </p:nvGraphicFramePr>
        <p:xfrm>
          <a:off x="0" y="1682256"/>
          <a:ext cx="7517653" cy="461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AEB9A-D8BC-4C0A-BEAA-3402E729A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000" y="1190385"/>
            <a:ext cx="48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26098"/>
            <a:ext cx="11068574" cy="7633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СОВРЕМЕННЫЕ НАПРАВЛЕНИЯ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489474" y="1564996"/>
            <a:ext cx="11417299" cy="526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endParaRPr lang="ru-RU" sz="1200" b="1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Теории лидерства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стилей лидерства по ориентации на людей и задачи (например, командный лидер, компромиссный стиль).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конфликтов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Конфликты неизбежны в любой группе из-за различий в доступе к власти и ресурсам.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в организациях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стадий развития рабочих групп: зависимость, конфликт, доверие и продуктивность.</a:t>
            </a:r>
          </a:p>
        </p:txBody>
      </p:sp>
      <p:pic>
        <p:nvPicPr>
          <p:cNvPr id="5" name="Рисунок 4" descr="Пользователи со сплошной заливкой">
            <a:extLst>
              <a:ext uri="{FF2B5EF4-FFF2-40B4-BE49-F238E27FC236}">
                <a16:creationId xmlns:a16="http://schemas.microsoft.com/office/drawing/2014/main" id="{7EBF7C51-E598-4555-9C08-A222617F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74" y="1409875"/>
            <a:ext cx="670884" cy="670884"/>
          </a:xfrm>
          <a:prstGeom prst="rect">
            <a:avLst/>
          </a:prstGeom>
        </p:spPr>
      </p:pic>
      <p:pic>
        <p:nvPicPr>
          <p:cNvPr id="13" name="Рисунок 12" descr="Преподаватель со сплошной заливкой">
            <a:extLst>
              <a:ext uri="{FF2B5EF4-FFF2-40B4-BE49-F238E27FC236}">
                <a16:creationId xmlns:a16="http://schemas.microsoft.com/office/drawing/2014/main" id="{D0F6A98E-8D5E-4B0A-B310-A667B18A3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74" y="3131074"/>
            <a:ext cx="666226" cy="666226"/>
          </a:xfrm>
          <a:prstGeom prst="rect">
            <a:avLst/>
          </a:prstGeom>
        </p:spPr>
      </p:pic>
      <p:pic>
        <p:nvPicPr>
          <p:cNvPr id="15" name="Рисунок 14" descr="Группа людей со сплошной заливкой">
            <a:extLst>
              <a:ext uri="{FF2B5EF4-FFF2-40B4-BE49-F238E27FC236}">
                <a16:creationId xmlns:a16="http://schemas.microsoft.com/office/drawing/2014/main" id="{4189B8A8-4D74-45B6-A3A8-A1933FB7F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474" y="4923640"/>
            <a:ext cx="497342" cy="4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0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34807"/>
            <a:ext cx="11068574" cy="76339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СОЦИАЛЬНО-ПСИХОЛОГИЧЕСКИЕ ЭКСПЕРИМЕНТЫ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469901" y="1527679"/>
            <a:ext cx="11150600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8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Эксперименты Соломона Аша о конформизме (1951</a:t>
            </a:r>
            <a:r>
              <a:rPr lang="ru-RU" sz="1800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исследовали, как давление группы влияет на мнение человека.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Конформи́зм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реже «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конфо́рмность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— изменение в поведении, мнении или оценках человека под влиянием реального или воображаемого давления со стороны ближнего окружения или социальной среды.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800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эксперимента: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должны были определить, какая из трёх линий совпадает по длине с образцом. Группу составляли подставные лица (актеры), которые намеренно давали неправильный ответ. Исследуемый участник обычно сидел предпоследним.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Результаты: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37% случаев испытуемые соглашались с явно ошибочным мнением группы.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участников всегда сохраняли независимость.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Вывод: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 часто поддаются групповому давлению, даже если знают, что группа ошибается. Это демонстрирует силу социального влияния и желание избежать конфликта с большинством.</a:t>
            </a:r>
          </a:p>
        </p:txBody>
      </p:sp>
    </p:spTree>
    <p:extLst>
      <p:ext uri="{BB962C8B-B14F-4D97-AF65-F5344CB8AC3E}">
        <p14:creationId xmlns:p14="http://schemas.microsoft.com/office/powerpoint/2010/main" val="40319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7CDF-3DB2-4518-B9D0-993B2519B402}"/>
              </a:ext>
            </a:extLst>
          </p:cNvPr>
          <p:cNvSpPr/>
          <p:nvPr/>
        </p:nvSpPr>
        <p:spPr>
          <a:xfrm flipH="1">
            <a:off x="0" y="-17418"/>
            <a:ext cx="12192000" cy="11917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12F7-94EB-45DE-AF5E-A572BAA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243516"/>
            <a:ext cx="11068574" cy="76339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СОЦИАЛЬНО-ПСИХОЛОГИЧЕСКИЕ ЭКСПЕРИМЕНТЫ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DB441F8-1719-4E37-A835-8E18E09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3" y="185124"/>
            <a:ext cx="2223960" cy="8641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98637-0E22-4B22-A026-28D999B9CC2D}"/>
              </a:ext>
            </a:extLst>
          </p:cNvPr>
          <p:cNvSpPr txBox="1"/>
          <p:nvPr/>
        </p:nvSpPr>
        <p:spPr>
          <a:xfrm>
            <a:off x="469900" y="1395584"/>
            <a:ext cx="5626099" cy="5338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 Эллиот – голубоглазые студенты против кареглазых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Джон Б. Уотсон – эксперимент «Маленький Альберт»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Джон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Дарли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Бибб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Латане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эффект свидетеля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Зимбардо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Стэндфорский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тюремный эксперимент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Эксперименты Н.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Триплетта</a:t>
            </a:r>
            <a:endParaRPr lang="ru-RU" sz="2000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Хотторнский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эксперимент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Л.Фестингер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бессмысленный труд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С.Московичи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подавляющее большинство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 самаритянин Джона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Дарли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Даниеэла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Бэтсона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Эксперименты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М.Шерифа</a:t>
            </a:r>
            <a:endParaRPr lang="ru-RU" sz="2000" dirty="0">
              <a:solidFill>
                <a:schemeClr val="tx2">
                  <a:lumMod val="50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Парадокс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Лальера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849B0-3EB2-4019-822F-BA24F24E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87" y="1191759"/>
            <a:ext cx="5777513" cy="56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19795</TotalTime>
  <Words>3240</Words>
  <Application>Microsoft Office PowerPoint</Application>
  <PresentationFormat>Широкоэкранный</PresentationFormat>
  <Paragraphs>465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Franklin Gothic Book</vt:lpstr>
      <vt:lpstr>Franklin Gothic Demi</vt:lpstr>
      <vt:lpstr>Franklin Gothic Demi Cond</vt:lpstr>
      <vt:lpstr>Franklin Gothic Medium Cond</vt:lpstr>
      <vt:lpstr>Symbol</vt:lpstr>
      <vt:lpstr>Тема Office</vt:lpstr>
      <vt:lpstr>ПСИХОЛОГИЯ ГРУПП:  ВВОДНОЕ ЗАНЯТИЕ  </vt:lpstr>
      <vt:lpstr>ЧТО ТАКОЕ ПСИХОЛОГИЯ ГРУПП?</vt:lpstr>
      <vt:lpstr>ПОЧЕМУ ВАЖНО ИЗУЧАТЬ ПСИХОЛОГИЮ ГРУПП?</vt:lpstr>
      <vt:lpstr>ОСНОВНЫЕ ЗАДАЧИ ПСИХОЛОГИИ ГРУПП</vt:lpstr>
      <vt:lpstr>РАННИЕ ИССЛЕДОВАНИЯ (XIX ВЕК)</vt:lpstr>
      <vt:lpstr>РАННИЕ ИССЛЕДОВАНИЯ (XX ВЕК)</vt:lpstr>
      <vt:lpstr>СОВРЕМЕННЫЕ НАПРАВЛЕНИЯ</vt:lpstr>
      <vt:lpstr>СОЦИАЛЬНО-ПСИХОЛОГИЧЕСКИЕ ЭКСПЕРИМЕНТЫ</vt:lpstr>
      <vt:lpstr>СОЦИАЛЬНО-ПСИХОЛОГИЧЕСКИЕ ЭКСПЕРИМЕНТЫ</vt:lpstr>
      <vt:lpstr>ПСИХОЛОГИЯ ГРУПП: ОСНОВНЫЕ ПОНЯТИЯ</vt:lpstr>
      <vt:lpstr>КЛАССИФИКАЦИЯ ГРУПП</vt:lpstr>
      <vt:lpstr>КЛАССИФИКАЦИЯ ГРУПП</vt:lpstr>
      <vt:lpstr>РЕФЕРЕНТНЫЕ ГРУППЫ</vt:lpstr>
      <vt:lpstr>ФУНКЦИИ ГРУППЫ</vt:lpstr>
      <vt:lpstr>СТРУКТУРА МАЛОЙ ГРУППЫ</vt:lpstr>
      <vt:lpstr>СОЦИОМЕТРИЯ</vt:lpstr>
      <vt:lpstr>РОЛЕВАЯ СТРУКТУРА</vt:lpstr>
      <vt:lpstr>ДИНАМИКА РАЗВИТИЯ ГРУПП</vt:lpstr>
      <vt:lpstr>ФОРМИРУЮЩАЯ СТАДИЯ</vt:lpstr>
      <vt:lpstr>КОНФЛИКТНАЯ СТАДИЯ</vt:lpstr>
      <vt:lpstr>НОРМИРУЮЩАЯ СТАДИЯ</vt:lpstr>
      <vt:lpstr>СТАДИЯ ФУНКЦИОНИРОВАНИЯ</vt:lpstr>
      <vt:lpstr>СТАДИЯ ЗАВЕРШЕНИЯ</vt:lpstr>
      <vt:lpstr>ПРИМЕНЕНИЕ МОДЕЛИ НА ПРАКТИКЕ</vt:lpstr>
      <vt:lpstr>ВЛИЯНИЕ ИЗМЕНЕНИЙ НА ПСИХОЛОГИЧЕСКИЙ КЛИМАТ</vt:lpstr>
      <vt:lpstr>ФОРМИРУЮЩАЯ СТАДИЯ</vt:lpstr>
      <vt:lpstr>КОНФЛИКТНАЯ СТАДИЯ</vt:lpstr>
      <vt:lpstr>НОРМИРУЮЩАЯ СТАДИЯ</vt:lpstr>
      <vt:lpstr>СТАДИЯ ФУНКЦИОНИРОВАНИЯ</vt:lpstr>
      <vt:lpstr>ЗАВЕРШАЮЩАЯ СТАДИЯ</vt:lpstr>
      <vt:lpstr>ПСИХОЛОГИЧЕСКИЕ ОСОБЕННОСТИ ДЕТСКИХ И ВЗРОСЛЫХ КОЛЛЕКТИВОВ</vt:lpstr>
      <vt:lpstr>ДЕТСКИЕ КОЛЛЕКТИВЫ: ОСОБЕННОСТИ</vt:lpstr>
      <vt:lpstr>ВЗРОСЛЫЕ КОЛЛЕКТИВЫ: ОСОБЕННОСТИ</vt:lpstr>
      <vt:lpstr>СПЕЦИФИКА КОНФЛИКТОВ В ДЕТСКИХ ГРУППАХ</vt:lpstr>
      <vt:lpstr>СПЕЦИФИКА КОНФЛИКТОВ ВО ВЗРОСЛЫХ  ГРУППАХ</vt:lpstr>
      <vt:lpstr>ОБЩИЕ ВЫВОДЫ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Методики вовлечения и поддержания интереса к спорту и их применение на практике.  Целеполагание в спорте.</dc:title>
  <dc:creator>User</dc:creator>
  <cp:lastModifiedBy>User</cp:lastModifiedBy>
  <cp:revision>89</cp:revision>
  <dcterms:created xsi:type="dcterms:W3CDTF">2024-02-21T11:13:27Z</dcterms:created>
  <dcterms:modified xsi:type="dcterms:W3CDTF">2024-12-17T19:03:40Z</dcterms:modified>
</cp:coreProperties>
</file>