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6.xml" ContentType="application/vnd.openxmlformats-officedocument.drawingml.chartshapes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82" r:id="rId3"/>
    <p:sldId id="281" r:id="rId4"/>
    <p:sldId id="275" r:id="rId5"/>
    <p:sldId id="273" r:id="rId6"/>
    <p:sldId id="270" r:id="rId7"/>
    <p:sldId id="279" r:id="rId8"/>
    <p:sldId id="259" r:id="rId9"/>
    <p:sldId id="277" r:id="rId10"/>
    <p:sldId id="261" r:id="rId11"/>
    <p:sldId id="267" r:id="rId12"/>
    <p:sldId id="266" r:id="rId13"/>
    <p:sldId id="278" r:id="rId14"/>
    <p:sldId id="263" r:id="rId15"/>
    <p:sldId id="264" r:id="rId16"/>
    <p:sldId id="265" r:id="rId17"/>
    <p:sldId id="280" r:id="rId18"/>
    <p:sldId id="268" r:id="rId19"/>
    <p:sldId id="269" r:id="rId20"/>
    <p:sldId id="283" r:id="rId21"/>
    <p:sldId id="285" r:id="rId22"/>
    <p:sldId id="28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5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7;&#1086;&#1094;.&#1089;&#1087;&#1086;&#1088;&#1090;_&#1087;&#1086;&#1076;&#1089;&#1095;&#1077;&#1090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/>
            </a:pPr>
            <a:r>
              <a:rPr lang="ru-RU"/>
              <a:t>К какой из ниже перечисленных категорий представителей социального спорта вы себя относите?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Лист2!$A$1:$A$15</c:f>
              <c:strCache>
                <c:ptCount val="15"/>
                <c:pt idx="0">
                  <c:v>Другое</c:v>
                </c:pt>
                <c:pt idx="1">
                  <c:v>Представитель местной администрации</c:v>
                </c:pt>
                <c:pt idx="2">
                  <c:v>Руководитель ТОСа</c:v>
                </c:pt>
                <c:pt idx="3">
                  <c:v>Социальный предприниматель </c:v>
                </c:pt>
                <c:pt idx="4">
                  <c:v>Представитель организации сферы культуры </c:v>
                </c:pt>
                <c:pt idx="5">
                  <c:v>Волонтер социального спорта </c:v>
                </c:pt>
                <c:pt idx="6">
                  <c:v>Энтузиаст развития малых территорий </c:v>
                </c:pt>
                <c:pt idx="7">
                  <c:v>Руководитель образовательной организации</c:v>
                </c:pt>
                <c:pt idx="8">
                  <c:v>Учитель физкультуры в школе </c:v>
                </c:pt>
                <c:pt idx="9">
                  <c:v>Учитель предметник (кроме физкультуры) </c:v>
                </c:pt>
                <c:pt idx="10">
                  <c:v>Сотрудник НКО </c:v>
                </c:pt>
                <c:pt idx="11">
                  <c:v>Руководитель НКО в области социального спорта </c:v>
                </c:pt>
                <c:pt idx="12">
                  <c:v>Представитель спортивной организации </c:v>
                </c:pt>
                <c:pt idx="13">
                  <c:v>Тренер</c:v>
                </c:pt>
                <c:pt idx="14">
                  <c:v>Тренер-общественник </c:v>
                </c:pt>
              </c:strCache>
            </c:strRef>
          </c:cat>
          <c:val>
            <c:numRef>
              <c:f>Лист2!$B$1:$B$15</c:f>
              <c:numCache>
                <c:formatCode>###0.0</c:formatCode>
                <c:ptCount val="15"/>
                <c:pt idx="0">
                  <c:v>5.1020408163265296</c:v>
                </c:pt>
                <c:pt idx="1">
                  <c:v>2.0408163265306127</c:v>
                </c:pt>
                <c:pt idx="2">
                  <c:v>2.0408163265306127</c:v>
                </c:pt>
                <c:pt idx="3">
                  <c:v>3.0612244897959182</c:v>
                </c:pt>
                <c:pt idx="4">
                  <c:v>5.1020408163265296</c:v>
                </c:pt>
                <c:pt idx="5">
                  <c:v>5.1020408163265296</c:v>
                </c:pt>
                <c:pt idx="6">
                  <c:v>8.1632653061224492</c:v>
                </c:pt>
                <c:pt idx="7">
                  <c:v>2.0408163265306127</c:v>
                </c:pt>
                <c:pt idx="8">
                  <c:v>6.1224489795918355</c:v>
                </c:pt>
                <c:pt idx="9">
                  <c:v>9.1836734693877542</c:v>
                </c:pt>
                <c:pt idx="10">
                  <c:v>9.1836734693877542</c:v>
                </c:pt>
                <c:pt idx="11">
                  <c:v>10.204081632653061</c:v>
                </c:pt>
                <c:pt idx="12">
                  <c:v>11.22448979591837</c:v>
                </c:pt>
                <c:pt idx="13">
                  <c:v>9.1836734693877542</c:v>
                </c:pt>
                <c:pt idx="14">
                  <c:v>12.244897959183673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33-44B8-A3F0-40DF8BDEB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2475392"/>
        <c:axId val="72769920"/>
      </c:barChart>
      <c:catAx>
        <c:axId val="7247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72769920"/>
        <c:crosses val="autoZero"/>
        <c:auto val="1"/>
        <c:lblAlgn val="ctr"/>
        <c:lblOffset val="100"/>
        <c:noMultiLvlLbl val="0"/>
      </c:catAx>
      <c:valAx>
        <c:axId val="72769920"/>
        <c:scaling>
          <c:orientation val="minMax"/>
        </c:scaling>
        <c:delete val="0"/>
        <c:axPos val="b"/>
        <c:numFmt formatCode="#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7247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Какие источники финансирования имеет ваш социально-спортивный проект?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39E-4507-ABC8-EC27B4319D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Лист7!$B$1:$B$12</c:f>
              <c:strCache>
                <c:ptCount val="12"/>
                <c:pt idx="0">
                  <c:v>Нет никаких источников финансирования</c:v>
                </c:pt>
                <c:pt idx="1">
                  <c:v>Другое</c:v>
                </c:pt>
                <c:pt idx="2">
                  <c:v>Федеральные программы финансирования</c:v>
                </c:pt>
                <c:pt idx="3">
                  <c:v>Поддержка спортивными федерациями (клубами)</c:v>
                </c:pt>
                <c:pt idx="4">
                  <c:v>Продажа собственного мерча</c:v>
                </c:pt>
                <c:pt idx="5">
                  <c:v>Краудфандинг</c:v>
                </c:pt>
                <c:pt idx="6">
                  <c:v>Содержание за счет средств бюджета (например, школа, дом культуры, ВУЗ и пр.)</c:v>
                </c:pt>
                <c:pt idx="7">
                  <c:v>Финансирование за счет средств местного бюджета (поддержка местных властей)</c:v>
                </c:pt>
                <c:pt idx="8">
                  <c:v>Помощь благотворительных фондов и организаций</c:v>
                </c:pt>
                <c:pt idx="9">
                  <c:v>Грантовая поддержка</c:v>
                </c:pt>
                <c:pt idx="10">
                  <c:v>Собственные средства участников (благополучателей)</c:v>
                </c:pt>
                <c:pt idx="11">
                  <c:v>Собственные средства организаторов</c:v>
                </c:pt>
              </c:strCache>
            </c:strRef>
          </c:cat>
          <c:val>
            <c:numRef>
              <c:f>Лист7!$C$1:$C$12</c:f>
              <c:numCache>
                <c:formatCode>###0.0%</c:formatCode>
                <c:ptCount val="12"/>
                <c:pt idx="0">
                  <c:v>0.17346938775510209</c:v>
                </c:pt>
                <c:pt idx="1">
                  <c:v>2.0408163265306131E-2</c:v>
                </c:pt>
                <c:pt idx="2">
                  <c:v>1.0204081632653066E-2</c:v>
                </c:pt>
                <c:pt idx="3">
                  <c:v>5.10204081632653E-2</c:v>
                </c:pt>
                <c:pt idx="4">
                  <c:v>3.061224489795919E-2</c:v>
                </c:pt>
                <c:pt idx="5">
                  <c:v>7.1428571428571438E-2</c:v>
                </c:pt>
                <c:pt idx="6">
                  <c:v>0.11224489795918367</c:v>
                </c:pt>
                <c:pt idx="7">
                  <c:v>0.14285714285714293</c:v>
                </c:pt>
                <c:pt idx="8">
                  <c:v>0.13265306122448978</c:v>
                </c:pt>
                <c:pt idx="9">
                  <c:v>0.27551020408163268</c:v>
                </c:pt>
                <c:pt idx="10">
                  <c:v>0.31632653061224497</c:v>
                </c:pt>
                <c:pt idx="11">
                  <c:v>0.48979591836734698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53-46EB-B515-E44E37E1AA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5133952"/>
        <c:axId val="85160320"/>
      </c:barChart>
      <c:catAx>
        <c:axId val="85133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85160320"/>
        <c:crosses val="autoZero"/>
        <c:auto val="1"/>
        <c:lblAlgn val="ctr"/>
        <c:lblOffset val="100"/>
        <c:noMultiLvlLbl val="0"/>
      </c:catAx>
      <c:valAx>
        <c:axId val="85160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85133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aseline="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функции выполняют участники команды организаторов вашего социально-спортивного проекта? </a:t>
            </a:r>
            <a:endParaRPr lang="ru-RU" sz="20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Лист8!$B$2:$B$11</c:f>
              <c:strCache>
                <c:ptCount val="10"/>
                <c:pt idx="0">
                  <c:v>Другое</c:v>
                </c:pt>
                <c:pt idx="1">
                  <c:v>Фандрайзинг (поиск финансовых средств, написание грантовых заявок)</c:v>
                </c:pt>
                <c:pt idx="2">
                  <c:v>GR (взаимодействие с гос.органами)</c:v>
                </c:pt>
                <c:pt idx="3">
                  <c:v>Методические (написание программ, разработка методик)</c:v>
                </c:pt>
                <c:pt idx="4">
                  <c:v>Технические (ремонт спортивного снаряжения, инфраструктуры)</c:v>
                </c:pt>
                <c:pt idx="5">
                  <c:v>Психолого-педагогические (психологическая поддержка участников, педагогическое консультирование)</c:v>
                </c:pt>
                <c:pt idx="6">
                  <c:v>Судейские (судейство соревнований)</c:v>
                </c:pt>
                <c:pt idx="7">
                  <c:v>Информационные (ведение групп в социальных сетях, взаимодействие со СМИ) </c:v>
                </c:pt>
                <c:pt idx="8">
                  <c:v>Тренерские (проведение спортивных занятий)</c:v>
                </c:pt>
                <c:pt idx="9">
                  <c:v>Организаторские (организация мероприятий, сбор участников)</c:v>
                </c:pt>
              </c:strCache>
            </c:strRef>
          </c:cat>
          <c:val>
            <c:numRef>
              <c:f>Лист8!$C$2:$C$11</c:f>
              <c:numCache>
                <c:formatCode>###0.0%</c:formatCode>
                <c:ptCount val="10"/>
                <c:pt idx="0">
                  <c:v>4.6511627906976778E-2</c:v>
                </c:pt>
                <c:pt idx="1">
                  <c:v>0.11627906976744186</c:v>
                </c:pt>
                <c:pt idx="2">
                  <c:v>0.12790697674418605</c:v>
                </c:pt>
                <c:pt idx="3">
                  <c:v>0.24418604651162798</c:v>
                </c:pt>
                <c:pt idx="4">
                  <c:v>0.3023255813953491</c:v>
                </c:pt>
                <c:pt idx="5">
                  <c:v>0.31395348837209325</c:v>
                </c:pt>
                <c:pt idx="6">
                  <c:v>0.41860465116279083</c:v>
                </c:pt>
                <c:pt idx="7">
                  <c:v>0.47674418604651164</c:v>
                </c:pt>
                <c:pt idx="8">
                  <c:v>0.58139534883720878</c:v>
                </c:pt>
                <c:pt idx="9">
                  <c:v>0.72093023255814004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F8-4430-8F79-2CF66BB8EE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6396288"/>
        <c:axId val="86911616"/>
      </c:barChart>
      <c:catAx>
        <c:axId val="86396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6911616"/>
        <c:crosses val="autoZero"/>
        <c:auto val="1"/>
        <c:lblAlgn val="ctr"/>
        <c:lblOffset val="100"/>
        <c:noMultiLvlLbl val="0"/>
      </c:catAx>
      <c:valAx>
        <c:axId val="86911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639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цели вы планируете достичь в реализации вашего социально-спортивного проекта? </a:t>
            </a:r>
            <a:endParaRPr lang="ru-RU" sz="20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Лист9!$B$2:$B$12</c:f>
              <c:strCache>
                <c:ptCount val="11"/>
                <c:pt idx="0">
                  <c:v>Другое</c:v>
                </c:pt>
                <c:pt idx="1">
                  <c:v>Профилактика правонарушений</c:v>
                </c:pt>
                <c:pt idx="2">
                  <c:v>Победы на соревнованиях</c:v>
                </c:pt>
                <c:pt idx="3">
                  <c:v>Развитие своего населенного пункта</c:v>
                </c:pt>
                <c:pt idx="4">
                  <c:v>Реабилитация и социальная адаптация определенных социальных групп </c:v>
                </c:pt>
                <c:pt idx="5">
                  <c:v>Снятие социальных барьеров для определенных социальных групп</c:v>
                </c:pt>
                <c:pt idx="6">
                  <c:v>Создание команды единомышленников</c:v>
                </c:pt>
                <c:pt idx="7">
                  <c:v>Появление организованного досуга</c:v>
                </c:pt>
                <c:pt idx="8">
                  <c:v>Улучшения качества жизни населения</c:v>
                </c:pt>
                <c:pt idx="9">
                  <c:v>Выработка устойчивой мотивации к занятию физкультурой и спортом</c:v>
                </c:pt>
                <c:pt idx="10">
                  <c:v>Оздоровление населения</c:v>
                </c:pt>
              </c:strCache>
            </c:strRef>
          </c:cat>
          <c:val>
            <c:numRef>
              <c:f>Лист9!$C$2:$C$12</c:f>
              <c:numCache>
                <c:formatCode>###0.0%</c:formatCode>
                <c:ptCount val="11"/>
                <c:pt idx="0">
                  <c:v>1.0204081632653069E-2</c:v>
                </c:pt>
                <c:pt idx="1">
                  <c:v>0.20408163265306123</c:v>
                </c:pt>
                <c:pt idx="2">
                  <c:v>0.29591836734693894</c:v>
                </c:pt>
                <c:pt idx="3">
                  <c:v>0.29591836734693894</c:v>
                </c:pt>
                <c:pt idx="4">
                  <c:v>0.31632653061224508</c:v>
                </c:pt>
                <c:pt idx="5">
                  <c:v>0.36734693877551033</c:v>
                </c:pt>
                <c:pt idx="6">
                  <c:v>0.36734693877551033</c:v>
                </c:pt>
                <c:pt idx="7">
                  <c:v>0.38775510204081631</c:v>
                </c:pt>
                <c:pt idx="8">
                  <c:v>0.45918367346938782</c:v>
                </c:pt>
                <c:pt idx="9">
                  <c:v>0.53061224489795877</c:v>
                </c:pt>
                <c:pt idx="10">
                  <c:v>0.5612244897959181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D-4F64-9ABF-3563F77442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7689472"/>
        <c:axId val="87719936"/>
      </c:barChart>
      <c:catAx>
        <c:axId val="8768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719936"/>
        <c:crosses val="autoZero"/>
        <c:auto val="1"/>
        <c:lblAlgn val="ctr"/>
        <c:lblOffset val="100"/>
        <c:noMultiLvlLbl val="0"/>
      </c:catAx>
      <c:valAx>
        <c:axId val="87719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68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вы считаете, наступят ли социальные изменения в результате реализации вами социально-спортивного проекта?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7791543802802184E-2"/>
          <c:y val="0.12305555555555556"/>
          <c:w val="0.95946087876159614"/>
          <c:h val="0.7630215806357538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Лист10!$C$3:$C$7</c:f>
              <c:strCache>
                <c:ptCount val="5"/>
                <c:pt idx="0">
                  <c:v>Да</c:v>
                </c:pt>
                <c:pt idx="1">
                  <c:v>Скорее да, чем нет</c:v>
                </c:pt>
                <c:pt idx="2">
                  <c:v>Затрудняюсь ответить</c:v>
                </c:pt>
                <c:pt idx="3">
                  <c:v>Скорее нет, чем да</c:v>
                </c:pt>
                <c:pt idx="4">
                  <c:v>Нет</c:v>
                </c:pt>
              </c:strCache>
            </c:strRef>
          </c:cat>
          <c:val>
            <c:numRef>
              <c:f>Лист10!$D$3:$D$7</c:f>
              <c:numCache>
                <c:formatCode>###0.0</c:formatCode>
                <c:ptCount val="5"/>
                <c:pt idx="0">
                  <c:v>60.20408163265305</c:v>
                </c:pt>
                <c:pt idx="1">
                  <c:v>23.469387755102034</c:v>
                </c:pt>
                <c:pt idx="2">
                  <c:v>12.244897959183673</c:v>
                </c:pt>
                <c:pt idx="3">
                  <c:v>3.0612244897959182</c:v>
                </c:pt>
                <c:pt idx="4">
                  <c:v>1.0204081632653061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5B-4814-8B01-A194FAF024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4828800"/>
        <c:axId val="94990720"/>
      </c:barChart>
      <c:catAx>
        <c:axId val="9482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990720"/>
        <c:crosses val="autoZero"/>
        <c:auto val="1"/>
        <c:lblAlgn val="ctr"/>
        <c:lblOffset val="100"/>
        <c:noMultiLvlLbl val="0"/>
      </c:catAx>
      <c:valAx>
        <c:axId val="9499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82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несет ответственность за качество жизни в вашем населенном пункте? </a:t>
            </a:r>
            <a:endParaRPr lang="ru-RU" sz="20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Лист17!$C$3:$C$12</c:f>
              <c:strCache>
                <c:ptCount val="10"/>
                <c:pt idx="0">
                  <c:v>Другое</c:v>
                </c:pt>
                <c:pt idx="1">
                  <c:v>Ваши соседи</c:v>
                </c:pt>
                <c:pt idx="2">
                  <c:v>Политические партии</c:v>
                </c:pt>
                <c:pt idx="3">
                  <c:v>Общественные организации</c:v>
                </c:pt>
                <c:pt idx="4">
                  <c:v>Федеральные власти</c:v>
                </c:pt>
                <c:pt idx="5">
                  <c:v>Жители населенного пункта</c:v>
                </c:pt>
                <c:pt idx="6">
                  <c:v>Система в целом</c:v>
                </c:pt>
                <c:pt idx="7">
                  <c:v>Региональная власть</c:v>
                </c:pt>
                <c:pt idx="8">
                  <c:v>Вы сами</c:v>
                </c:pt>
                <c:pt idx="9">
                  <c:v>Местная власть</c:v>
                </c:pt>
              </c:strCache>
            </c:strRef>
          </c:cat>
          <c:val>
            <c:numRef>
              <c:f>Лист17!$D$3:$D$12</c:f>
              <c:numCache>
                <c:formatCode>###0.0%</c:formatCode>
                <c:ptCount val="10"/>
                <c:pt idx="0">
                  <c:v>3.0612244897959204E-2</c:v>
                </c:pt>
                <c:pt idx="1">
                  <c:v>4.0816326530612311E-2</c:v>
                </c:pt>
                <c:pt idx="2">
                  <c:v>5.1020408163265286E-2</c:v>
                </c:pt>
                <c:pt idx="3">
                  <c:v>0.10204081632653061</c:v>
                </c:pt>
                <c:pt idx="4">
                  <c:v>0.2244897959183674</c:v>
                </c:pt>
                <c:pt idx="5">
                  <c:v>0.27551020408163268</c:v>
                </c:pt>
                <c:pt idx="6">
                  <c:v>0.35714285714285754</c:v>
                </c:pt>
                <c:pt idx="7">
                  <c:v>0.36734693877551045</c:v>
                </c:pt>
                <c:pt idx="8">
                  <c:v>0.38775510204081631</c:v>
                </c:pt>
                <c:pt idx="9">
                  <c:v>0.56122448979591788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AC-4580-81A9-F9FE6DCD82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7919744"/>
        <c:axId val="78313344"/>
      </c:barChart>
      <c:catAx>
        <c:axId val="77919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313344"/>
        <c:crosses val="autoZero"/>
        <c:auto val="1"/>
        <c:lblAlgn val="ctr"/>
        <c:lblOffset val="100"/>
        <c:noMultiLvlLbl val="0"/>
      </c:catAx>
      <c:valAx>
        <c:axId val="78313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91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вы считаете успешен ли ваш социально-спортивный проект?</a:t>
            </a:r>
            <a:endParaRPr lang="ru-RU" sz="2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8039680485039353E-2"/>
          <c:y val="8.0046369203849513E-2"/>
          <c:w val="0.95909892538771069"/>
          <c:h val="0.80603076698745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Лист13!$C$4:$C$8</c:f>
              <c:strCache>
                <c:ptCount val="5"/>
                <c:pt idx="0">
                  <c:v>Да</c:v>
                </c:pt>
                <c:pt idx="1">
                  <c:v>Скорее да, чем нет</c:v>
                </c:pt>
                <c:pt idx="2">
                  <c:v>Затрудняюсь ответить</c:v>
                </c:pt>
                <c:pt idx="3">
                  <c:v>Скорее нет, чем да</c:v>
                </c:pt>
                <c:pt idx="4">
                  <c:v>Нет</c:v>
                </c:pt>
              </c:strCache>
            </c:strRef>
          </c:cat>
          <c:val>
            <c:numRef>
              <c:f>Лист13!$D$4:$D$8</c:f>
              <c:numCache>
                <c:formatCode>###0.0</c:formatCode>
                <c:ptCount val="5"/>
                <c:pt idx="0">
                  <c:v>50</c:v>
                </c:pt>
                <c:pt idx="1">
                  <c:v>39.79591836734695</c:v>
                </c:pt>
                <c:pt idx="2">
                  <c:v>9.1836734693877524</c:v>
                </c:pt>
                <c:pt idx="3">
                  <c:v>1.0204081632653061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F-4616-A724-D9D9A095CB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8676736"/>
        <c:axId val="98813056"/>
      </c:barChart>
      <c:catAx>
        <c:axId val="9867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813056"/>
        <c:crosses val="autoZero"/>
        <c:auto val="1"/>
        <c:lblAlgn val="ctr"/>
        <c:lblOffset val="100"/>
        <c:noMultiLvlLbl val="0"/>
      </c:catAx>
      <c:valAx>
        <c:axId val="9881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67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является критерием успешности вашего социально-спортивного проекта?</a:t>
            </a:r>
            <a:r>
              <a:rPr lang="ru-RU" sz="20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Лист14!$C$2:$C$11</c:f>
              <c:strCache>
                <c:ptCount val="10"/>
                <c:pt idx="0">
                  <c:v>Другое:</c:v>
                </c:pt>
                <c:pt idx="1">
                  <c:v>Тиражирование таких же проектов на другие территории</c:v>
                </c:pt>
                <c:pt idx="2">
                  <c:v>Приток финансирования</c:v>
                </c:pt>
                <c:pt idx="3">
                  <c:v>Формирование бренда вашего проекта</c:v>
                </c:pt>
                <c:pt idx="4">
                  <c:v>Победы на соревнованиях, чемпионатах</c:v>
                </c:pt>
                <c:pt idx="5">
                  <c:v>Известность вашего проекта</c:v>
                </c:pt>
                <c:pt idx="6">
                  <c:v>Социальная кооперация участников</c:v>
                </c:pt>
                <c:pt idx="7">
                  <c:v>Улучшение состояния здоровья участников</c:v>
                </c:pt>
                <c:pt idx="8">
                  <c:v>Приток большого числа участников</c:v>
                </c:pt>
                <c:pt idx="9">
                  <c:v>Устойчивая мотивация к занятию спортом</c:v>
                </c:pt>
              </c:strCache>
            </c:strRef>
          </c:cat>
          <c:val>
            <c:numRef>
              <c:f>Лист14!$D$2:$D$11</c:f>
              <c:numCache>
                <c:formatCode>###0.0%</c:formatCode>
                <c:ptCount val="10"/>
                <c:pt idx="0">
                  <c:v>2.0408163265306135E-2</c:v>
                </c:pt>
                <c:pt idx="1">
                  <c:v>0.19387755102040816</c:v>
                </c:pt>
                <c:pt idx="2">
                  <c:v>0.19387755102040816</c:v>
                </c:pt>
                <c:pt idx="3">
                  <c:v>0.26530612244897961</c:v>
                </c:pt>
                <c:pt idx="4">
                  <c:v>0.38775510204081631</c:v>
                </c:pt>
                <c:pt idx="5">
                  <c:v>0.38775510204081631</c:v>
                </c:pt>
                <c:pt idx="6">
                  <c:v>0.40816326530612246</c:v>
                </c:pt>
                <c:pt idx="7">
                  <c:v>0.54081632653061229</c:v>
                </c:pt>
                <c:pt idx="8">
                  <c:v>0.59183673469387765</c:v>
                </c:pt>
                <c:pt idx="9">
                  <c:v>0.6428571428571429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77-4814-971B-9AB02798FC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9361920"/>
        <c:axId val="99388416"/>
      </c:barChart>
      <c:catAx>
        <c:axId val="9936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388416"/>
        <c:crosses val="autoZero"/>
        <c:auto val="1"/>
        <c:lblAlgn val="ctr"/>
        <c:lblOffset val="100"/>
        <c:noMultiLvlLbl val="0"/>
      </c:catAx>
      <c:valAx>
        <c:axId val="99388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36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b="1" i="0" u="none" strike="noStrik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Какую роль в данном проекте вы исполняете? </a:t>
            </a:r>
            <a:endParaRPr lang="ru-RU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Лист6!$B$3:$B$8</c:f>
              <c:strCache>
                <c:ptCount val="6"/>
                <c:pt idx="0">
                  <c:v>Другое</c:v>
                </c:pt>
                <c:pt idx="1">
                  <c:v>Рядовой участник</c:v>
                </c:pt>
                <c:pt idx="2">
                  <c:v>Координатор</c:v>
                </c:pt>
                <c:pt idx="3">
                  <c:v>Основатель, идейный вдохновитель</c:v>
                </c:pt>
                <c:pt idx="4">
                  <c:v>Исполнитель</c:v>
                </c:pt>
                <c:pt idx="5">
                  <c:v>Организатор</c:v>
                </c:pt>
              </c:strCache>
            </c:strRef>
          </c:cat>
          <c:val>
            <c:numRef>
              <c:f>Лист6!$C$3:$C$8</c:f>
              <c:numCache>
                <c:formatCode>###0.0%</c:formatCode>
                <c:ptCount val="6"/>
                <c:pt idx="0">
                  <c:v>3.0612244897959193E-2</c:v>
                </c:pt>
                <c:pt idx="1">
                  <c:v>0.19387755102040816</c:v>
                </c:pt>
                <c:pt idx="2">
                  <c:v>0.29591836734693894</c:v>
                </c:pt>
                <c:pt idx="3">
                  <c:v>0.41836734693877564</c:v>
                </c:pt>
                <c:pt idx="4">
                  <c:v>0.42857142857142855</c:v>
                </c:pt>
                <c:pt idx="5">
                  <c:v>0.46938775510204106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A4-4BAE-B226-D7E1415264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132672"/>
        <c:axId val="73221632"/>
      </c:barChart>
      <c:catAx>
        <c:axId val="731326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3221632"/>
        <c:crosses val="autoZero"/>
        <c:auto val="1"/>
        <c:lblAlgn val="ctr"/>
        <c:lblOffset val="100"/>
        <c:noMultiLvlLbl val="0"/>
      </c:catAx>
      <c:valAx>
        <c:axId val="73221632"/>
        <c:scaling>
          <c:orientation val="minMax"/>
        </c:scaling>
        <c:delete val="0"/>
        <c:axPos val="b"/>
        <c:numFmt formatCode="###0.0%" sourceLinked="1"/>
        <c:majorTickMark val="out"/>
        <c:minorTickMark val="none"/>
        <c:tickLblPos val="nextTo"/>
        <c:crossAx val="73132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социальный спорт, на ваш взгляд?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Лист15!$B$2:$B$8</c:f>
              <c:strCache>
                <c:ptCount val="7"/>
                <c:pt idx="0">
                  <c:v>Все вышеперечисленное</c:v>
                </c:pt>
                <c:pt idx="1">
                  <c:v>Спортивная деятельность, осуществляемая на малых территориях</c:v>
                </c:pt>
                <c:pt idx="2">
                  <c:v>Спортивная деятельность, включающая большое количество участников</c:v>
                </c:pt>
                <c:pt idx="3">
                  <c:v>Спортивная деятельность, направленная на работу с определенными социальными группами</c:v>
                </c:pt>
                <c:pt idx="4">
                  <c:v>Физкультурно-оздоровительная деятельность</c:v>
                </c:pt>
                <c:pt idx="5">
                  <c:v>Пропаганда здорового образа жизни</c:v>
                </c:pt>
                <c:pt idx="6">
                  <c:v>Спортивная деятельность, направленная на решение социальных проблем</c:v>
                </c:pt>
              </c:strCache>
            </c:strRef>
          </c:cat>
          <c:val>
            <c:numRef>
              <c:f>Лист15!$C$2:$C$8</c:f>
              <c:numCache>
                <c:formatCode>###0.0</c:formatCode>
                <c:ptCount val="7"/>
                <c:pt idx="0">
                  <c:v>43.877551020408156</c:v>
                </c:pt>
                <c:pt idx="1">
                  <c:v>3.0612244897959182</c:v>
                </c:pt>
                <c:pt idx="2">
                  <c:v>4.0816326530612272</c:v>
                </c:pt>
                <c:pt idx="3">
                  <c:v>7.1428571428571415</c:v>
                </c:pt>
                <c:pt idx="4">
                  <c:v>9.1836734693877524</c:v>
                </c:pt>
                <c:pt idx="5">
                  <c:v>13.265306122448983</c:v>
                </c:pt>
                <c:pt idx="6">
                  <c:v>19.387755102040824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0-4406-813E-E376C70705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6010880"/>
        <c:axId val="106067840"/>
      </c:barChart>
      <c:catAx>
        <c:axId val="106010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067840"/>
        <c:crosses val="autoZero"/>
        <c:auto val="1"/>
        <c:lblAlgn val="ctr"/>
        <c:lblOffset val="100"/>
        <c:noMultiLvlLbl val="0"/>
      </c:catAx>
      <c:valAx>
        <c:axId val="106067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01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Считаете ли вы, что ваш спортивный проект относится к социальному спорту?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7826721586873968E-2"/>
          <c:y val="0.12305555555555556"/>
          <c:w val="0.95940956543897171"/>
          <c:h val="0.7667252843394575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Лист16!$C$3:$C$7</c:f>
              <c:strCache>
                <c:ptCount val="5"/>
                <c:pt idx="0">
                  <c:v>Да</c:v>
                </c:pt>
                <c:pt idx="1">
                  <c:v>Скорее да, чем нет</c:v>
                </c:pt>
                <c:pt idx="2">
                  <c:v>Затрудняюсь ответить</c:v>
                </c:pt>
                <c:pt idx="3">
                  <c:v>Скорее нет, чем да</c:v>
                </c:pt>
                <c:pt idx="4">
                  <c:v>Нет</c:v>
                </c:pt>
              </c:strCache>
            </c:strRef>
          </c:cat>
          <c:val>
            <c:numRef>
              <c:f>Лист16!$D$3:$D$7</c:f>
              <c:numCache>
                <c:formatCode>###0.0</c:formatCode>
                <c:ptCount val="5"/>
                <c:pt idx="0">
                  <c:v>55.102040816326529</c:v>
                </c:pt>
                <c:pt idx="1">
                  <c:v>35.714285714285715</c:v>
                </c:pt>
                <c:pt idx="2">
                  <c:v>4.081632653061229</c:v>
                </c:pt>
                <c:pt idx="3">
                  <c:v>4.081632653061229</c:v>
                </c:pt>
                <c:pt idx="4">
                  <c:v>1.0204081632653061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F-4E59-A747-3EBB6265FB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531840"/>
        <c:axId val="82687872"/>
      </c:barChart>
      <c:catAx>
        <c:axId val="8253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687872"/>
        <c:crosses val="autoZero"/>
        <c:auto val="1"/>
        <c:lblAlgn val="ctr"/>
        <c:lblOffset val="100"/>
        <c:noMultiLvlLbl val="0"/>
      </c:catAx>
      <c:valAx>
        <c:axId val="8268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53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решение какой социальной задачи направлен ваш спортивный проект?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Лист3!$B$2:$B$12</c:f>
              <c:strCache>
                <c:ptCount val="11"/>
                <c:pt idx="0">
                  <c:v>Другое</c:v>
                </c:pt>
                <c:pt idx="1">
                  <c:v>Социализация лиц с девиантным поведением</c:v>
                </c:pt>
                <c:pt idx="2">
                  <c:v>Снятие социальных барьеров</c:v>
                </c:pt>
                <c:pt idx="3">
                  <c:v>Развитие территорий</c:v>
                </c:pt>
                <c:pt idx="4">
                  <c:v>Сохранение культурных ценностей, традиций</c:v>
                </c:pt>
                <c:pt idx="5">
                  <c:v>Профилактика правонарушений</c:v>
                </c:pt>
                <c:pt idx="6">
                  <c:v>Создание позитивных сообществ, социальная кооперация (солидарные сообщества)</c:v>
                </c:pt>
                <c:pt idx="7">
                  <c:v>Организованный досуг</c:v>
                </c:pt>
                <c:pt idx="8">
                  <c:v>Инклюзия, адаптация, реабилитация</c:v>
                </c:pt>
                <c:pt idx="9">
                  <c:v>Обучение, развитие определенных навыков</c:v>
                </c:pt>
                <c:pt idx="10">
                  <c:v>Здоровье, физическое преображение</c:v>
                </c:pt>
              </c:strCache>
            </c:strRef>
          </c:cat>
          <c:val>
            <c:numRef>
              <c:f>Лист3!$C$2:$C$12</c:f>
              <c:numCache>
                <c:formatCode>###0.0</c:formatCode>
                <c:ptCount val="11"/>
                <c:pt idx="0">
                  <c:v>7.1428571428571415</c:v>
                </c:pt>
                <c:pt idx="1">
                  <c:v>1.0204081632653061</c:v>
                </c:pt>
                <c:pt idx="2">
                  <c:v>2.0408163265306132</c:v>
                </c:pt>
                <c:pt idx="3">
                  <c:v>3.0612244897959182</c:v>
                </c:pt>
                <c:pt idx="4">
                  <c:v>3.0612244897959182</c:v>
                </c:pt>
                <c:pt idx="5">
                  <c:v>4.0816326530612272</c:v>
                </c:pt>
                <c:pt idx="6">
                  <c:v>6.1224489795918355</c:v>
                </c:pt>
                <c:pt idx="7">
                  <c:v>8.1632653061224492</c:v>
                </c:pt>
                <c:pt idx="8">
                  <c:v>16.326530612244891</c:v>
                </c:pt>
                <c:pt idx="9">
                  <c:v>18.367346938775501</c:v>
                </c:pt>
                <c:pt idx="10">
                  <c:v>30.612244897959183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DE-49F5-A8EB-59B7FF7E36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8226176"/>
        <c:axId val="78333824"/>
      </c:barChart>
      <c:catAx>
        <c:axId val="78226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78333824"/>
        <c:crosses val="autoZero"/>
        <c:auto val="1"/>
        <c:lblAlgn val="ctr"/>
        <c:lblOffset val="100"/>
        <c:noMultiLvlLbl val="0"/>
      </c:catAx>
      <c:valAx>
        <c:axId val="78333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7822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какую возрастную аудиторию направлен ваш социально-спортивный проект?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1F6-472B-B87F-216A77777C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Лист4!$B$3:$B$12</c:f>
              <c:strCache>
                <c:ptCount val="10"/>
                <c:pt idx="0">
                  <c:v>Младше 6 лет</c:v>
                </c:pt>
                <c:pt idx="1">
                  <c:v>7 – 13 лет</c:v>
                </c:pt>
                <c:pt idx="2">
                  <c:v>14 – 18 лет</c:v>
                </c:pt>
                <c:pt idx="3">
                  <c:v>19 – 22 года</c:v>
                </c:pt>
                <c:pt idx="4">
                  <c:v>23 – 30 лет</c:v>
                </c:pt>
                <c:pt idx="5">
                  <c:v>31 – 45 лет</c:v>
                </c:pt>
                <c:pt idx="6">
                  <c:v>46 – 55 лет</c:v>
                </c:pt>
                <c:pt idx="7">
                  <c:v>56 – 70 лет</c:v>
                </c:pt>
                <c:pt idx="8">
                  <c:v>Старше 70 лет</c:v>
                </c:pt>
                <c:pt idx="9">
                  <c:v>Проект включает лиц разного возраста</c:v>
                </c:pt>
              </c:strCache>
            </c:strRef>
          </c:cat>
          <c:val>
            <c:numRef>
              <c:f>Лист4!$C$3:$C$12</c:f>
              <c:numCache>
                <c:formatCode>###0.0%</c:formatCode>
                <c:ptCount val="10"/>
                <c:pt idx="0">
                  <c:v>2.9850746268656733E-2</c:v>
                </c:pt>
                <c:pt idx="1">
                  <c:v>0.16417910447761189</c:v>
                </c:pt>
                <c:pt idx="2">
                  <c:v>0.17412935323383086</c:v>
                </c:pt>
                <c:pt idx="3">
                  <c:v>8.9552238805970186E-2</c:v>
                </c:pt>
                <c:pt idx="4">
                  <c:v>8.45771144278607E-2</c:v>
                </c:pt>
                <c:pt idx="5">
                  <c:v>8.9552238805970186E-2</c:v>
                </c:pt>
                <c:pt idx="6">
                  <c:v>6.9651741293532354E-2</c:v>
                </c:pt>
                <c:pt idx="7">
                  <c:v>4.9751243781094495E-2</c:v>
                </c:pt>
                <c:pt idx="8">
                  <c:v>3.4825870646766198E-2</c:v>
                </c:pt>
                <c:pt idx="9">
                  <c:v>0.21393034825870649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D4-48B8-9E78-06731A52F3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317696"/>
        <c:axId val="82381824"/>
      </c:barChart>
      <c:catAx>
        <c:axId val="8231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381824"/>
        <c:crosses val="autoZero"/>
        <c:auto val="1"/>
        <c:lblAlgn val="ctr"/>
        <c:lblOffset val="100"/>
        <c:noMultiLvlLbl val="0"/>
      </c:catAx>
      <c:valAx>
        <c:axId val="8238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31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1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каком этапе сейчас находится ваш социально-спортивный проект?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7968330365077964E-2"/>
          <c:y val="0.20824074074074075"/>
          <c:w val="0.95920300277124915"/>
          <c:h val="0.703290172061825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Лист5!$B$3:$B$8</c:f>
              <c:strCache>
                <c:ptCount val="6"/>
                <c:pt idx="0">
                  <c:v>Стадия инициации, планирования</c:v>
                </c:pt>
                <c:pt idx="1">
                  <c:v>Стадия зарождения</c:v>
                </c:pt>
                <c:pt idx="2">
                  <c:v>Стадия роста</c:v>
                </c:pt>
                <c:pt idx="3">
                  <c:v>Стадия зрелости</c:v>
                </c:pt>
                <c:pt idx="4">
                  <c:v>Стадия завершения</c:v>
                </c:pt>
                <c:pt idx="5">
                  <c:v>Проект закончен</c:v>
                </c:pt>
              </c:strCache>
            </c:strRef>
          </c:cat>
          <c:val>
            <c:numRef>
              <c:f>Лист5!$C$3:$C$8</c:f>
              <c:numCache>
                <c:formatCode>###0.0</c:formatCode>
                <c:ptCount val="6"/>
                <c:pt idx="0">
                  <c:v>16.326530612244891</c:v>
                </c:pt>
                <c:pt idx="1">
                  <c:v>11.22448979591837</c:v>
                </c:pt>
                <c:pt idx="2">
                  <c:v>40.816326530612223</c:v>
                </c:pt>
                <c:pt idx="3">
                  <c:v>24.489795918367331</c:v>
                </c:pt>
                <c:pt idx="4">
                  <c:v>1.0204081632653061</c:v>
                </c:pt>
                <c:pt idx="5">
                  <c:v>6.1224489795918355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A-4542-94F0-864CE9B34B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175680"/>
        <c:axId val="83259392"/>
      </c:barChart>
      <c:catAx>
        <c:axId val="8317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259392"/>
        <c:crosses val="autoZero"/>
        <c:auto val="1"/>
        <c:lblAlgn val="ctr"/>
        <c:lblOffset val="100"/>
        <c:noMultiLvlLbl val="0"/>
      </c:catAx>
      <c:valAx>
        <c:axId val="83259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17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ходе реализации социально-спортивного проекта, какие риски у вас возникли?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Лист12!$B$1:$B$7</c:f>
              <c:strCache>
                <c:ptCount val="7"/>
                <c:pt idx="0">
                  <c:v>Рисков не возникало</c:v>
                </c:pt>
                <c:pt idx="1">
                  <c:v>Другое</c:v>
                </c:pt>
                <c:pt idx="2">
                  <c:v>Психологическое состояние участников проекта</c:v>
                </c:pt>
                <c:pt idx="3">
                  <c:v>Соблюдение законодательства в сфере организации спортивно-массовых мероприятий </c:v>
                </c:pt>
                <c:pt idx="4">
                  <c:v>Финансовая ответственность</c:v>
                </c:pt>
                <c:pt idx="5">
                  <c:v>Обеспечение безопасности участников проекта (благополучателей)</c:v>
                </c:pt>
                <c:pt idx="6">
                  <c:v>Ответственность перед участниками за взятые на себя обязательства по организации мероприятий</c:v>
                </c:pt>
              </c:strCache>
            </c:strRef>
          </c:cat>
          <c:val>
            <c:numRef>
              <c:f>Лист12!$C$1:$C$7</c:f>
              <c:numCache>
                <c:formatCode>###0.0%</c:formatCode>
                <c:ptCount val="7"/>
                <c:pt idx="0">
                  <c:v>0.33673469387755128</c:v>
                </c:pt>
                <c:pt idx="1">
                  <c:v>3.0612244897959193E-2</c:v>
                </c:pt>
                <c:pt idx="2">
                  <c:v>0.10204081632653061</c:v>
                </c:pt>
                <c:pt idx="3">
                  <c:v>0.19387755102040816</c:v>
                </c:pt>
                <c:pt idx="4">
                  <c:v>0.26530612244897961</c:v>
                </c:pt>
                <c:pt idx="5">
                  <c:v>0.29591836734693894</c:v>
                </c:pt>
                <c:pt idx="6">
                  <c:v>0.42857142857142855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0-4E94-AE05-C8FA11C42E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8084352"/>
        <c:axId val="98205696"/>
      </c:barChart>
      <c:catAx>
        <c:axId val="98084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205696"/>
        <c:crosses val="autoZero"/>
        <c:auto val="1"/>
        <c:lblAlgn val="ctr"/>
        <c:lblOffset val="100"/>
        <c:noMultiLvlLbl val="0"/>
      </c:catAx>
      <c:valAx>
        <c:axId val="98205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084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ходе реализации социально-спортивного проекта, какие трудности у вас возникали? 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Лист11!$B$1:$B$12</c:f>
              <c:strCache>
                <c:ptCount val="12"/>
                <c:pt idx="0">
                  <c:v>Никаких трудностей не возникало</c:v>
                </c:pt>
                <c:pt idx="1">
                  <c:v>Другое</c:v>
                </c:pt>
                <c:pt idx="2">
                  <c:v>Отсутствие знаний в области психологии, педагогики</c:v>
                </c:pt>
                <c:pt idx="3">
                  <c:v>Незнание законодательной базы в сфере реализации проекта</c:v>
                </c:pt>
                <c:pt idx="4">
                  <c:v>Отсутствие умения ведения социальных сетей, привлечения новых</c:v>
                </c:pt>
                <c:pt idx="5">
                  <c:v>Нехватка знаний для реализации проекта</c:v>
                </c:pt>
                <c:pt idx="6">
                  <c:v>Нестабильность контингента благополучателей (отток участников проекта)</c:v>
                </c:pt>
                <c:pt idx="7">
                  <c:v>Эмоциональное выгорание</c:v>
                </c:pt>
                <c:pt idx="8">
                  <c:v>Отсутствие поддержки со стороны местных властей</c:v>
                </c:pt>
                <c:pt idx="9">
                  <c:v>Нехватка спортивного инвентаря, снаряжения</c:v>
                </c:pt>
                <c:pt idx="10">
                  <c:v>Отсутствие развитой спортивной инфраструктуры</c:v>
                </c:pt>
                <c:pt idx="11">
                  <c:v>Отсутствие постоянных источников финансирования</c:v>
                </c:pt>
              </c:strCache>
            </c:strRef>
          </c:cat>
          <c:val>
            <c:numRef>
              <c:f>Лист11!$C$1:$C$12</c:f>
              <c:numCache>
                <c:formatCode>###0.0%</c:formatCode>
                <c:ptCount val="12"/>
                <c:pt idx="0">
                  <c:v>0.1224489795918367</c:v>
                </c:pt>
                <c:pt idx="1">
                  <c:v>3.0612244897959193E-2</c:v>
                </c:pt>
                <c:pt idx="2">
                  <c:v>7.1428571428571438E-2</c:v>
                </c:pt>
                <c:pt idx="3">
                  <c:v>0.11224489795918367</c:v>
                </c:pt>
                <c:pt idx="4">
                  <c:v>0.1224489795918367</c:v>
                </c:pt>
                <c:pt idx="5">
                  <c:v>0.15306122448979598</c:v>
                </c:pt>
                <c:pt idx="6">
                  <c:v>0.18367346938775511</c:v>
                </c:pt>
                <c:pt idx="7">
                  <c:v>0.18367346938775511</c:v>
                </c:pt>
                <c:pt idx="8">
                  <c:v>0.20408163265306123</c:v>
                </c:pt>
                <c:pt idx="9">
                  <c:v>0.37755102040816324</c:v>
                </c:pt>
                <c:pt idx="10">
                  <c:v>0.41836734693877564</c:v>
                </c:pt>
                <c:pt idx="11">
                  <c:v>0.55102040816326525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6-4204-80BE-C3F1A92B9D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7084160"/>
        <c:axId val="97209344"/>
      </c:barChart>
      <c:catAx>
        <c:axId val="97084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209344"/>
        <c:crosses val="autoZero"/>
        <c:auto val="1"/>
        <c:lblAlgn val="ctr"/>
        <c:lblOffset val="100"/>
        <c:noMultiLvlLbl val="0"/>
      </c:catAx>
      <c:valAx>
        <c:axId val="97209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08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0.18274</cdr:x>
      <cdr:y>0.10707</cdr:y>
    </cdr:from>
    <cdr:to>
      <cdr:x>0.98096</cdr:x>
      <cdr:y>0.2303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995055" y="734290"/>
          <a:ext cx="8714509" cy="8451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accent2">
              <a:lumMod val="75000"/>
            </a:schemeClr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0.06076</cdr:x>
      <cdr:y>0.11919</cdr:y>
    </cdr:from>
    <cdr:to>
      <cdr:x>0.39873</cdr:x>
      <cdr:y>0.96162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65019" y="817418"/>
          <a:ext cx="3699164" cy="57773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002060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0.62405</cdr:x>
      <cdr:y>0.14545</cdr:y>
    </cdr:from>
    <cdr:to>
      <cdr:x>0.80886</cdr:x>
      <cdr:y>0.19931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830291" y="997527"/>
          <a:ext cx="202276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rebuchet MS"/>
            </a:defRPr>
          </a:lvl9pPr>
        </a:lstStyle>
        <a:p xmlns:a="http://schemas.openxmlformats.org/drawingml/2006/main">
          <a:pPr algn="l"/>
          <a:r>
            <a:rPr lang="ru-RU" dirty="0">
              <a:solidFill>
                <a:srgbClr val="FF0000"/>
              </a:solidFill>
            </a:rPr>
            <a:t>5,1% - «Нет»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0.05542</cdr:x>
      <cdr:y>0.16162</cdr:y>
    </cdr:from>
    <cdr:to>
      <cdr:x>0.30856</cdr:x>
      <cdr:y>0.28485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1108367"/>
          <a:ext cx="2784763" cy="845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solidFill>
                <a:srgbClr val="FF0000"/>
              </a:solidFill>
            </a:rPr>
            <a:t>Несовершеннолетние 36,8</a:t>
          </a:r>
          <a:r>
            <a:rPr lang="ru-RU" sz="1600" dirty="0">
              <a:solidFill>
                <a:srgbClr val="FF0000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0.32116</cdr:x>
      <cdr:y>0.14949</cdr:y>
    </cdr:from>
    <cdr:to>
      <cdr:x>0.69521</cdr:x>
      <cdr:y>0.97172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32910" y="1025236"/>
          <a:ext cx="4114800" cy="5638800"/>
        </a:xfrm>
        <a:prstGeom xmlns:a="http://schemas.openxmlformats.org/drawingml/2006/main" prst="rect">
          <a:avLst/>
        </a:prstGeom>
        <a:ln xmlns:a="http://schemas.openxmlformats.org/drawingml/2006/main" w="28575">
          <a:solidFill>
            <a:srgbClr val="002060"/>
          </a:solidFill>
          <a:prstDash val="dash"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0.34509</cdr:x>
      <cdr:y>0.16364</cdr:y>
    </cdr:from>
    <cdr:to>
      <cdr:x>0.68262</cdr:x>
      <cdr:y>0.28687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796146" y="1122218"/>
          <a:ext cx="3713018" cy="845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rgbClr val="FF0000"/>
              </a:solidFill>
            </a:rPr>
            <a:t>Молодой и средний возраст</a:t>
          </a:r>
        </a:p>
        <a:p xmlns:a="http://schemas.openxmlformats.org/drawingml/2006/main">
          <a:pPr algn="ctr"/>
          <a:r>
            <a:rPr lang="ru-RU" sz="1600" b="1" dirty="0">
              <a:solidFill>
                <a:srgbClr val="FF0000"/>
              </a:solidFill>
            </a:rPr>
            <a:t>33,5</a:t>
          </a:r>
          <a:r>
            <a:rPr lang="ru-RU" sz="1600" dirty="0">
              <a:solidFill>
                <a:srgbClr val="FF0000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0.70277</cdr:x>
      <cdr:y>0.16364</cdr:y>
    </cdr:from>
    <cdr:to>
      <cdr:x>0.9005</cdr:x>
      <cdr:y>0.28687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730836" y="1122219"/>
          <a:ext cx="2175164" cy="845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rgbClr val="FF0000"/>
              </a:solidFill>
            </a:rPr>
            <a:t>Лица пожилого возраста 8,5</a:t>
          </a:r>
          <a:r>
            <a:rPr lang="ru-RU" sz="1600" dirty="0">
              <a:solidFill>
                <a:srgbClr val="FF0000"/>
              </a:solidFill>
            </a:rPr>
            <a:t>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0.243</cdr:x>
      <cdr:y>0.15593</cdr:y>
    </cdr:from>
    <cdr:to>
      <cdr:x>0.62595</cdr:x>
      <cdr:y>0.20202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6219" y="1039091"/>
          <a:ext cx="4170218" cy="307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500" b="1" dirty="0">
              <a:solidFill>
                <a:srgbClr val="FF0000"/>
              </a:solidFill>
            </a:rPr>
            <a:t>Реализация проекта – 76,5%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0.04066</cdr:x>
      <cdr:y>0.26667</cdr:y>
    </cdr:from>
    <cdr:to>
      <cdr:x>0.97332</cdr:x>
      <cdr:y>0.38586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43337" y="1828799"/>
          <a:ext cx="10169284" cy="8174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rnd" cmpd="sng" algn="ctr">
          <a:solidFill>
            <a:srgbClr val="00206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0.0432</cdr:x>
      <cdr:y>0.39596</cdr:y>
    </cdr:from>
    <cdr:to>
      <cdr:x>0.97586</cdr:x>
      <cdr:y>0.54141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71032" y="2715491"/>
          <a:ext cx="10169284" cy="9974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rnd" cmpd="sng" algn="ctr">
          <a:solidFill>
            <a:srgbClr val="00206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0.90597</cdr:x>
      <cdr:y>0.20202</cdr:y>
    </cdr:from>
    <cdr:to>
      <cdr:x>0.95934</cdr:x>
      <cdr:y>0.24444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9878292" y="1385455"/>
          <a:ext cx="581891" cy="290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0.60714</cdr:x>
      <cdr:y>0.12929</cdr:y>
    </cdr:from>
    <cdr:to>
      <cdr:x>0.95918</cdr:x>
      <cdr:y>0.94545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594763" y="886691"/>
          <a:ext cx="3823855" cy="55972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0" cap="rnd" cmpd="sng" algn="ctr">
          <a:solidFill>
            <a:srgbClr val="002060"/>
          </a:solidFill>
          <a:prstDash val="dash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0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9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8898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00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132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33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77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5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6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7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8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3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2106-D146-489A-858D-D8810733A17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246D1C-FB32-457A-BE9B-EF9547C89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sportiss_spb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122" y="250185"/>
            <a:ext cx="3634144" cy="1412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2594" y="3006437"/>
            <a:ext cx="897100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«Трудности и успехи социального спорта»</a:t>
            </a: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Отчет по результатам </a:t>
            </a:r>
            <a:r>
              <a:rPr lang="ru-RU" sz="2000" dirty="0" err="1">
                <a:solidFill>
                  <a:srgbClr val="002060"/>
                </a:solidFill>
              </a:rPr>
              <a:t>пилотного</a:t>
            </a:r>
            <a:r>
              <a:rPr lang="ru-RU" sz="2000" dirty="0">
                <a:solidFill>
                  <a:srgbClr val="002060"/>
                </a:solidFill>
              </a:rPr>
              <a:t> опроса</a:t>
            </a:r>
            <a:endParaRPr lang="ru-RU" sz="2000" b="1" dirty="0">
              <a:solidFill>
                <a:srgbClr val="002060"/>
              </a:solidFill>
            </a:endParaRP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  <a:p>
            <a:endParaRPr lang="ru-RU" sz="1600" u="sng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	</a:t>
            </a:r>
            <a:r>
              <a:rPr lang="ru-RU" sz="1600" u="sng" dirty="0" err="1">
                <a:solidFill>
                  <a:srgbClr val="002060"/>
                </a:solidFill>
              </a:rPr>
              <a:t>sportiss.ru</a:t>
            </a:r>
            <a:r>
              <a:rPr lang="ru-RU" sz="1600" dirty="0">
                <a:solidFill>
                  <a:srgbClr val="002060"/>
                </a:solidFill>
              </a:rPr>
              <a:t>				</a:t>
            </a:r>
            <a:r>
              <a:rPr lang="ru-RU" sz="1600" u="sng" dirty="0">
                <a:solidFill>
                  <a:srgbClr val="2E5599"/>
                </a:solidFill>
                <a:hlinkClick r:id="rId3"/>
              </a:rPr>
              <a:t>https://vk.com/sportiss_spb</a:t>
            </a:r>
            <a:endParaRPr lang="ru-RU" sz="1600" u="sng" dirty="0">
              <a:solidFill>
                <a:srgbClr val="2E5599"/>
              </a:solidFill>
            </a:endParaRPr>
          </a:p>
          <a:p>
            <a:pPr algn="ctr"/>
            <a:endParaRPr lang="ru-RU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	#</a:t>
            </a:r>
            <a:r>
              <a:rPr lang="ru-RU" sz="1600" dirty="0" err="1">
                <a:solidFill>
                  <a:srgbClr val="002060"/>
                </a:solidFill>
              </a:rPr>
              <a:t>фондпотанина</a:t>
            </a:r>
            <a:r>
              <a:rPr lang="ru-RU" sz="1600" dirty="0">
                <a:solidFill>
                  <a:srgbClr val="002060"/>
                </a:solidFill>
              </a:rPr>
              <a:t> 				#</a:t>
            </a:r>
            <a:r>
              <a:rPr lang="ru-RU" sz="1600" dirty="0" err="1">
                <a:solidFill>
                  <a:srgbClr val="002060"/>
                </a:solidFill>
              </a:rPr>
              <a:t>центрзнаний</a:t>
            </a:r>
            <a:endParaRPr lang="ru-RU" sz="32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689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889674" cy="6664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6255" y="734291"/>
            <a:ext cx="1856509" cy="5915891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05890" y="734292"/>
            <a:ext cx="5112327" cy="5943600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329054" y="734291"/>
            <a:ext cx="3338946" cy="5929745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180109" y="775853"/>
            <a:ext cx="1870364" cy="872837"/>
          </a:xfrm>
          <a:prstGeom prst="left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2078182" y="762000"/>
            <a:ext cx="5209309" cy="872837"/>
          </a:xfrm>
          <a:prstGeom prst="left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7301345" y="762000"/>
            <a:ext cx="3352801" cy="872837"/>
          </a:xfrm>
          <a:prstGeom prst="left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"/>
          <p:cNvSpPr txBox="1"/>
          <p:nvPr/>
        </p:nvSpPr>
        <p:spPr>
          <a:xfrm>
            <a:off x="7536873" y="1011381"/>
            <a:ext cx="2951017" cy="374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>
                <a:solidFill>
                  <a:srgbClr val="FF0000"/>
                </a:solidFill>
              </a:rPr>
              <a:t>Завершение проекта – 7,1%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0" y="1011381"/>
            <a:ext cx="2161309" cy="374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>
                <a:solidFill>
                  <a:srgbClr val="FF0000"/>
                </a:solidFill>
              </a:rPr>
              <a:t>Планирование 16,3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1095894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1090352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90352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43345" y="789709"/>
            <a:ext cx="10169237" cy="98367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71053" y="3782291"/>
            <a:ext cx="10169237" cy="845128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94509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93123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95894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68036" y="1094509"/>
            <a:ext cx="3823855" cy="5514109"/>
          </a:xfrm>
          <a:prstGeom prst="rect">
            <a:avLst/>
          </a:prstGeom>
          <a:noFill/>
          <a:ln w="317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747164" y="1108363"/>
            <a:ext cx="3823855" cy="5514109"/>
          </a:xfrm>
          <a:prstGeom prst="rect">
            <a:avLst/>
          </a:prstGeom>
          <a:noFill/>
          <a:ln w="317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507673" y="1205344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B050"/>
                </a:solidFill>
              </a:rPr>
              <a:t>Да – 83,7%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02581" y="1219199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Нет – 4,1%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108204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1086196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37309" y="886691"/>
            <a:ext cx="3823855" cy="5624946"/>
          </a:xfrm>
          <a:prstGeom prst="rect">
            <a:avLst/>
          </a:prstGeom>
          <a:noFill/>
          <a:ln w="317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632365" y="1066799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B050"/>
                </a:solidFill>
              </a:rPr>
              <a:t>Да – 89,8%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599" y="1094508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Нет –1,0%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95894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Характеристика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454727"/>
            <a:ext cx="9297939" cy="4890655"/>
          </a:xfrm>
        </p:spPr>
        <p:txBody>
          <a:bodyPr/>
          <a:lstStyle/>
          <a:p>
            <a:r>
              <a:rPr lang="ru-RU" dirty="0" err="1"/>
              <a:t>Онлайн</a:t>
            </a:r>
            <a:r>
              <a:rPr lang="ru-RU" dirty="0"/>
              <a:t> опрос на платформе </a:t>
            </a:r>
            <a:r>
              <a:rPr lang="en-US" dirty="0" err="1"/>
              <a:t>Google.Forms</a:t>
            </a:r>
            <a:endParaRPr lang="en-US" dirty="0"/>
          </a:p>
          <a:p>
            <a:r>
              <a:rPr lang="ru-RU" dirty="0"/>
              <a:t>Сроки проведения опроса:  июль </a:t>
            </a:r>
            <a:r>
              <a:rPr lang="ru-RU"/>
              <a:t>– ноябрь 2024 г. </a:t>
            </a:r>
            <a:endParaRPr lang="ru-RU" dirty="0"/>
          </a:p>
          <a:p>
            <a:r>
              <a:rPr lang="en-US" dirty="0"/>
              <a:t> </a:t>
            </a:r>
            <a:r>
              <a:rPr lang="ru-RU" dirty="0"/>
              <a:t>Ссылки на опрос распространяли слушатели курса «Инновационные технологии подготовки специали</a:t>
            </a:r>
            <a:r>
              <a:rPr lang="ru-RU" dirty="0">
                <a:solidFill>
                  <a:srgbClr val="002060"/>
                </a:solidFill>
              </a:rPr>
              <a:t>стов в</a:t>
            </a:r>
            <a:r>
              <a:rPr lang="ru-RU" dirty="0"/>
              <a:t> области социального спорта» в рамках выполнения домашнего задания по социологическому лекционному модулю. </a:t>
            </a:r>
          </a:p>
          <a:p>
            <a:r>
              <a:rPr lang="ru-RU" dirty="0"/>
              <a:t>Критерии отбора респондентов: Получателями ссылки могли быть организаторы социально-спортивного проекта. При этом не важен их юридический статус, ни положение опрашиваемого. Это могут быть и представители НКО, и тренеры-энтузиасты, и учителя школ, и представители церковных учреждений и т.п. От одного проекта опрашивается один респондент. </a:t>
            </a:r>
          </a:p>
          <a:p>
            <a:r>
              <a:rPr lang="ru-RU" dirty="0"/>
              <a:t>География опроса: территория РФ.  </a:t>
            </a:r>
          </a:p>
          <a:p>
            <a:r>
              <a:rPr lang="ru-RU" dirty="0"/>
              <a:t>Объем выборочной совокупности 98 респондентов. </a:t>
            </a:r>
          </a:p>
          <a:p>
            <a:endParaRPr lang="en-US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134" y="323850"/>
            <a:ext cx="8596668" cy="59055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9100" y="1047750"/>
            <a:ext cx="11144250" cy="546734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Социально-спортивные проекты реализуются, как правило: тренерами (включая тренеров-общественников и тренеров из спортивных организации), представителями НКО, педагогическими коллективами школ. 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Организаторы социально-спортивных проектов занимают одновременно несколько социально-ролевых позиций в рамках проекта (от позиции основателя/идейного вдохновителя до рядового участника проекта). 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В ходе исследования было установлено, что число организаторов проекта может варьироваться от 1 до 200 человек. Высокое значение дисперсии свидетельствует о серьезном разбросе в масштабах реализуемых социально-спортивных проектов. 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Понимание социального спорта имеет размытые границы. Прежде всего, в основу социального спорта заложена спортивная и физкультурно-оздоровительная деятельность, направленная на решение социальных проблем. 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Подавляющее большинство респондентов, принявших участие в опросе уверены, что реализуемый ими спортивный проект относится к социальному спорту. 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Основными задачами, на решение которых, направлены социальные проекты являются: здоровье и физическое преображение; обучение и развитие определенных навыков; инклюзия, адаптация и реабилитация.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Несовершеннолетние являются группой, которой уделено особое внимание организаторов социально-спортивных проектов. Несравнимо меньшее внимание уделяется пожилым людям в  возрасте 56 лет и старше.  Каждый пятый социально-спортивный проект направлен на разновозрастные группы. 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chemeClr val="tx1"/>
                </a:solidFill>
              </a:rPr>
              <a:t>¾ социально-спортивных проектов находятся на момент проведения опроса в стадии реализации проекта</a:t>
            </a:r>
            <a:r>
              <a:rPr lang="ru-RU" sz="1700" dirty="0"/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134" y="323850"/>
            <a:ext cx="8596668" cy="59055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9100" y="1047750"/>
            <a:ext cx="11544300" cy="546734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В независимости от стадии социально-спортивного проекта участники сталкиваются с большим количеством рисков. Ключевыми из которых являются: ответственность перед участниками за взятые на себя обязательства по организации мероприятий; обеспечение безопасности </a:t>
            </a:r>
            <a:r>
              <a:rPr lang="ru-RU" sz="1600" dirty="0" err="1">
                <a:solidFill>
                  <a:schemeClr val="tx1"/>
                </a:solidFill>
              </a:rPr>
              <a:t>благополучателей</a:t>
            </a:r>
            <a:r>
              <a:rPr lang="ru-RU" sz="1600" dirty="0">
                <a:solidFill>
                  <a:schemeClr val="tx1"/>
                </a:solidFill>
              </a:rPr>
              <a:t>; финансовая ответственность.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Трудностей в ходе организации проекта тоже возникает одновременно несколько. К первоочередным  трудностям относятся: отсутствие постоянных источников финансирования; отсутствие развитой спортивной инфраструктуры; нехватка спортивного инвентаря и снаряжения.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Нехватка финансирования ключевая проблема всех социально-спортивных проектов. Собственные средства организаторов и собственные средства участников социально-спортивных проектов являются основным источником финансирования.  </a:t>
            </a:r>
            <a:r>
              <a:rPr lang="ru-RU" sz="1600" dirty="0" err="1">
                <a:solidFill>
                  <a:schemeClr val="tx1"/>
                </a:solidFill>
              </a:rPr>
              <a:t>Грантовозаявительная</a:t>
            </a:r>
            <a:r>
              <a:rPr lang="ru-RU" sz="1600" dirty="0">
                <a:solidFill>
                  <a:schemeClr val="tx1"/>
                </a:solidFill>
              </a:rPr>
              <a:t> деятельность помогает в финансировании социально-спортивных проектов, но не все организаторы готовы к реализации данной деятельности. Местные бюджеты могут поддержать лишь небольшую часть проектов в области социального спорта.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Организаторы социального спорта выполняют, прежде всего, организаторские, тренерские и информационные функции. Брать на себя </a:t>
            </a:r>
            <a:r>
              <a:rPr lang="ru-RU" sz="1600" dirty="0" err="1">
                <a:solidFill>
                  <a:schemeClr val="tx1"/>
                </a:solidFill>
              </a:rPr>
              <a:t>фандрайзинг</a:t>
            </a:r>
            <a:r>
              <a:rPr lang="ru-RU" sz="1600" dirty="0">
                <a:solidFill>
                  <a:schemeClr val="tx1"/>
                </a:solidFill>
              </a:rPr>
              <a:t> энтузиасты социального спорта не готовы.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Основными целями при реализации социально-спортивного проекта являются: оздоровление населения;  выработка устойчивой мотивации к занятиям физкультурой и спортом; улучшение качества жизни населения.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Подавляющее большинство организаторов социального спорта уверены, что в результате реализуемых ими социально-спортивных проектов наступят социальные изменения.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Ответственность за качество жизни в населенном пункте организаторы социального спорта возлагают, прежде всего, на местную власть и себя самих.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</a:rPr>
              <a:t>90% респондентов считают свой социально-спортивный проект успешным. Критериями успешности выступают: устойчивая мотивация к занятию спортом; приток большего числа участников социально-спортивного проекта; улучшение состояния здоровья участников социально-спортивного проекта. Критерии успешности в целом совпадают с целями социально-спортивных проектов.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62" y="207818"/>
            <a:ext cx="1036473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Выводы, </a:t>
            </a:r>
            <a:r>
              <a:rPr lang="ru-RU" sz="1800" dirty="0"/>
              <a:t>сделанные слушателями в ходе обсуждения  результатов опроса, в рамках </a:t>
            </a:r>
            <a:r>
              <a:rPr lang="ru-RU" sz="1800" dirty="0">
                <a:solidFill>
                  <a:srgbClr val="002060"/>
                </a:solidFill>
              </a:rPr>
              <a:t>очной сессии </a:t>
            </a:r>
            <a:r>
              <a:rPr lang="ru-RU" sz="3200" dirty="0"/>
              <a:t>«Инновационные технологии подготовки специали</a:t>
            </a:r>
            <a:r>
              <a:rPr lang="ru-RU" sz="3200" dirty="0">
                <a:solidFill>
                  <a:srgbClr val="002060"/>
                </a:solidFill>
              </a:rPr>
              <a:t>стов в</a:t>
            </a:r>
            <a:r>
              <a:rPr lang="ru-RU" sz="3200" dirty="0"/>
              <a:t> области социального спорта» </a:t>
            </a:r>
            <a:r>
              <a:rPr lang="ru-RU" sz="1800" dirty="0"/>
              <a:t>(30.09 – 05.10.24)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5635" y="1731819"/>
            <a:ext cx="10737273" cy="487680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Социальный спорт находится  в стадии зарождения, многие не понимают его специфики и смыслов. Решение социальных задач в меньшей степени является приоритетом социально-спортивных </a:t>
            </a:r>
            <a:r>
              <a:rPr lang="ru-RU" dirty="0" err="1">
                <a:solidFill>
                  <a:schemeClr val="tx1"/>
                </a:solidFill>
              </a:rPr>
              <a:t>проеков</a:t>
            </a:r>
            <a:r>
              <a:rPr lang="ru-RU" dirty="0">
                <a:solidFill>
                  <a:schemeClr val="tx1"/>
                </a:solidFill>
              </a:rPr>
              <a:t>. Социальная компонента спорта накладывает дополнительные трудности при реализации проекта.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Один человек выполняет множество ролей в проекте. Основной костяк проектных команд составляют: тренеры-общественники, представители НКО, спортивные организации. Меньше  остальных вовлечены в реализацию социально-спортивных проектов местные органы власти и малые муниципалитеты.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Основной источник финансирования  собственные средства участников и организаторов проекта. Реже используются гранты. Сектор мало знает и редко применяет альтернативные источники финансирования, которые должны способствовать повышению устойчивости проекта.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Возникновение непреодолимых рисков  при реализации социально-спортивных проектов  в связи с отсутствием инфраструктуры, специалистов и наличие других массовых социальных проблем.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 социальный спорт минимально вовлечены дошкольники и пенсионеры, чуть в большой степени трудоспособное население. Именно они являются зоной роста для социально-спортивных проектов.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8769" y="751513"/>
          <a:ext cx="5256068" cy="5459480"/>
        </p:xfrm>
        <a:graphic>
          <a:graphicData uri="http://schemas.openxmlformats.org/drawingml/2006/table">
            <a:tbl>
              <a:tblPr/>
              <a:tblGrid>
                <a:gridCol w="4311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В каком населенном пункте вы проживаете?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Москва, Санкт-Петербург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Столица региона (Областной, Краевой, Республиканский центр)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Районный центр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Небольшой город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Поселок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Село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Деревня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Ваш пол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Мужской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Женский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Сколько Вам лет?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Среднее значение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42,9490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Медиана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42,0000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Мода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Минимум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21,00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Максимум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67,00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Каков ваш уровень образования?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Начальное образование, неполное среднее образование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Общее среднее образование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Среднее специальное  образование, незаконченное высшее образование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Высшее  образование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Ученая степень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694219" y="185543"/>
          <a:ext cx="6289963" cy="6450784"/>
        </p:xfrm>
        <a:graphic>
          <a:graphicData uri="http://schemas.openxmlformats.org/drawingml/2006/table">
            <a:tbl>
              <a:tblPr/>
              <a:tblGrid>
                <a:gridCol w="5146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Какая из приведенных ниже оценок наиболее точно характеризует материальное положение вашей семьи?  </a:t>
                      </a:r>
                    </a:p>
                  </a:txBody>
                  <a:tcPr marL="6740" marR="6740" marT="67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66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Денег не хватает даже на приобретение продуктов питания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66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Денег хватает только на приобретение продуктов питания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Денег достаточно для приобретения необходимых продуктов и одежды, более крупные покупки приходится откладывать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61,2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Покупка большинства товаров длительного пользования не вызывает трудностей, однако купить квартиру мы не можем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27,6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4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Денег достаточно, чтобы вообще ни в чем себе не отказывать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5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Каков основной род ваших занятий?</a:t>
                      </a:r>
                    </a:p>
                  </a:txBody>
                  <a:tcPr marL="6740" marR="6740" marT="67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Руководитель/владелец предприятия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Руководитель среднего звена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13,3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Бизнесмен/частный предприниматель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Служащий/специалист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41,8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Военнослужащий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Рабочий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8,2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Домохозяйка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Учащийся/студент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Пенсионер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Фрилансер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Безработный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53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Отказ от ответа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5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Каково ваше семейное положение? </a:t>
                      </a:r>
                    </a:p>
                  </a:txBody>
                  <a:tcPr marL="6740" marR="6740" marT="67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Холост / не замужем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31,6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Вдовец / вдова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Женат / замужем / гражданский брак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62,2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53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Отказ от ответа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2,0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5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Сколько у вас детей? </a:t>
                      </a:r>
                    </a:p>
                  </a:txBody>
                  <a:tcPr marL="6740" marR="6740" marT="67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Детей нет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22,4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Один ребенок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33,7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Двое детей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28,6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Трое детей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8,2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Четверо детей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6,1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153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Больше пяти детей</a:t>
                      </a:r>
                    </a:p>
                  </a:txBody>
                  <a:tcPr marL="6740" marR="6740" marT="67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</a:p>
                  </a:txBody>
                  <a:tcPr marL="6740" marR="6740" marT="67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0970" y="235527"/>
            <a:ext cx="10489430" cy="1320800"/>
          </a:xfrm>
        </p:spPr>
        <p:txBody>
          <a:bodyPr>
            <a:normAutofit/>
          </a:bodyPr>
          <a:lstStyle/>
          <a:p>
            <a:r>
              <a:rPr lang="ru-RU" sz="2000" dirty="0"/>
              <a:t>Характеристика выборочной совокупности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21673" y="0"/>
          <a:ext cx="1091738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0110" y="1884218"/>
            <a:ext cx="10792691" cy="73429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7927" y="2715491"/>
            <a:ext cx="10474037" cy="110836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829887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825345" y="2949191"/>
          <a:ext cx="3089564" cy="316066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05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/>
                        <a:t>Среднее значение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/>
                        <a:t>19,7215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/>
                        <a:t>Медиана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/>
                        <a:t>5,0000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/>
                        <a:t>Мода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/>
                        <a:t>5,00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/>
                        <a:t>Дисперсия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/>
                        <a:t>1299,742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/>
                        <a:t>Минимум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/>
                        <a:t>1,00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54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/>
                        <a:t>Максимум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/>
                        <a:t>200,00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825346" y="916818"/>
            <a:ext cx="30752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человек не считая вас, задействовано в организации социально-спортивного проекта?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95894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15636" y="5777345"/>
            <a:ext cx="10377055" cy="678873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1094509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670963" y="845127"/>
            <a:ext cx="3699164" cy="5777346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02873" y="983673"/>
            <a:ext cx="2022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00B050"/>
                </a:solidFill>
              </a:rPr>
              <a:t>90,8%  - «Да</a:t>
            </a:r>
            <a:r>
              <a:rPr lang="ru-RU" dirty="0"/>
              <a:t>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1094509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1100050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12618" y="1011382"/>
            <a:ext cx="2923309" cy="5680363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1"/>
          <p:cNvSpPr txBox="1"/>
          <p:nvPr/>
        </p:nvSpPr>
        <p:spPr>
          <a:xfrm>
            <a:off x="7730836" y="1011382"/>
            <a:ext cx="2105891" cy="5638800"/>
          </a:xfrm>
          <a:prstGeom prst="rect">
            <a:avLst/>
          </a:prstGeom>
          <a:ln w="28575">
            <a:solidFill>
              <a:srgbClr val="002060"/>
            </a:solidFill>
            <a:prstDash val="dash"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4045</TotalTime>
  <Words>1287</Words>
  <Application>Microsoft Office PowerPoint</Application>
  <PresentationFormat>Широкоэкранный</PresentationFormat>
  <Paragraphs>183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Cambria</vt:lpstr>
      <vt:lpstr>Trebuchet MS</vt:lpstr>
      <vt:lpstr>Wingdings 3</vt:lpstr>
      <vt:lpstr>Грань</vt:lpstr>
      <vt:lpstr>Презентация PowerPoint</vt:lpstr>
      <vt:lpstr>Характеристика исследования</vt:lpstr>
      <vt:lpstr>Характеристика выборочной совокупности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выводы</vt:lpstr>
      <vt:lpstr>Основные выводы</vt:lpstr>
      <vt:lpstr>Выводы, сделанные слушателями в ходе обсуждения  результатов опроса, в рамках очной сессии «Инновационные технологии подготовки специалистов в области социального спорта» (30.09 – 05.10.24)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Soldatov</dc:creator>
  <cp:lastModifiedBy>Лена</cp:lastModifiedBy>
  <cp:revision>46</cp:revision>
  <dcterms:created xsi:type="dcterms:W3CDTF">2024-08-12T15:04:10Z</dcterms:created>
  <dcterms:modified xsi:type="dcterms:W3CDTF">2024-11-05T12:51:04Z</dcterms:modified>
</cp:coreProperties>
</file>