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4" r:id="rId21"/>
  </p:sldIdLst>
  <p:sldSz cx="18288000" cy="10287000"/>
  <p:notesSz cx="6858000" cy="9144000"/>
  <p:embeddedFontLst>
    <p:embeddedFont>
      <p:font typeface="Codec Pro ExtraBold" panose="020B0604020202020204" charset="0"/>
      <p:regular r:id="rId22"/>
    </p:embeddedFont>
    <p:embeddedFont>
      <p:font typeface="Open Sauce" panose="020B0604020202020204" charset="0"/>
      <p:regular r:id="rId23"/>
    </p:embeddedFont>
    <p:embeddedFont>
      <p:font typeface="Open Sauce Bold" panose="020B0604020202020204" charset="0"/>
      <p:regular r:id="rId24"/>
    </p:embeddedFont>
    <p:embeddedFont>
      <p:font typeface="Open Sauce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3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8821" y="3269260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318095" y="1635330"/>
            <a:ext cx="5941205" cy="6245543"/>
          </a:xfrm>
          <a:custGeom>
            <a:avLst/>
            <a:gdLst/>
            <a:ahLst/>
            <a:cxnLst/>
            <a:rect l="l" t="t" r="r" b="b"/>
            <a:pathLst>
              <a:path w="5941205" h="6245543">
                <a:moveTo>
                  <a:pt x="0" y="0"/>
                </a:moveTo>
                <a:lnTo>
                  <a:pt x="5941205" y="0"/>
                </a:lnTo>
                <a:lnTo>
                  <a:pt x="5941205" y="6245543"/>
                </a:lnTo>
                <a:lnTo>
                  <a:pt x="0" y="62455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52928" y="6259031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000000"/>
                </a:solidFill>
                <a:latin typeface="Open Sauce"/>
              </a:rPr>
              <a:t>спорт социальной направленности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12908" y="3148820"/>
            <a:ext cx="10756200" cy="305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13"/>
              </a:lnSpc>
            </a:pPr>
            <a:r>
              <a:rPr lang="ru-RU" sz="12306" dirty="0">
                <a:solidFill>
                  <a:srgbClr val="004AAD"/>
                </a:solidFill>
                <a:latin typeface="Codec Pro ExtraBold"/>
              </a:rPr>
              <a:t>ОСНОВЫ </a:t>
            </a:r>
            <a:r>
              <a:rPr lang="en-US" sz="12306" dirty="0">
                <a:solidFill>
                  <a:srgbClr val="004AAD"/>
                </a:solidFill>
                <a:latin typeface="Codec Pro ExtraBold"/>
              </a:rPr>
              <a:t>SMM </a:t>
            </a:r>
            <a:r>
              <a:rPr lang="en-US" sz="12306" dirty="0">
                <a:solidFill>
                  <a:srgbClr val="1C5739"/>
                </a:solidFill>
                <a:latin typeface="Codec Pro ExtraBold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640605" y="3676895"/>
            <a:ext cx="380297" cy="362766"/>
            <a:chOff x="0" y="0"/>
            <a:chExt cx="587326" cy="560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07459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970703" y="1255966"/>
            <a:ext cx="1720101" cy="2064402"/>
            <a:chOff x="0" y="0"/>
            <a:chExt cx="2656504" cy="31882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07459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6343454" y="1567557"/>
            <a:ext cx="974600" cy="988985"/>
          </a:xfrm>
          <a:custGeom>
            <a:avLst/>
            <a:gdLst/>
            <a:ahLst/>
            <a:cxnLst/>
            <a:rect l="l" t="t" r="r" b="b"/>
            <a:pathLst>
              <a:path w="974600" h="988985">
                <a:moveTo>
                  <a:pt x="0" y="0"/>
                </a:moveTo>
                <a:lnTo>
                  <a:pt x="974600" y="0"/>
                </a:lnTo>
                <a:lnTo>
                  <a:pt x="974600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75627" y="1596132"/>
            <a:ext cx="6932219" cy="87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921" spc="207">
                <a:solidFill>
                  <a:srgbClr val="040506"/>
                </a:solidFill>
                <a:latin typeface="Codec Pro ExtraBold"/>
              </a:rPr>
              <a:t>Простые советы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0" y="0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48730" y="2242202"/>
            <a:ext cx="6221973" cy="3594918"/>
          </a:xfrm>
          <a:custGeom>
            <a:avLst/>
            <a:gdLst/>
            <a:ahLst/>
            <a:cxnLst/>
            <a:rect l="l" t="t" r="r" b="b"/>
            <a:pathLst>
              <a:path w="6221973" h="3594918">
                <a:moveTo>
                  <a:pt x="0" y="0"/>
                </a:moveTo>
                <a:lnTo>
                  <a:pt x="6221973" y="0"/>
                </a:lnTo>
                <a:lnTo>
                  <a:pt x="6221973" y="3594918"/>
                </a:lnTo>
                <a:lnTo>
                  <a:pt x="0" y="35949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75627" y="3648320"/>
            <a:ext cx="7143661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Проверяйте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тексты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перед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публикацией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Лучше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всего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–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прочитать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текст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вслух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или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попросить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вычитать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коллегу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(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друга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)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большом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объеме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текста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endParaRPr lang="en-US" sz="1489" spc="145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5627" y="3117826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04AAD"/>
                </a:solidFill>
                <a:latin typeface="Open Sauce Bold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5627" y="5469866"/>
            <a:ext cx="6615311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Ставьте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пробелы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и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отделяйте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абзацы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друг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друга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Нет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ничего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хуже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сплошного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текста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endParaRPr lang="en-US" sz="1489" spc="145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75627" y="4940959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74599"/>
                </a:solidFill>
                <a:latin typeface="Open Sauce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5627" y="6984533"/>
            <a:ext cx="6497900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Используйте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длинное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тире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Дефис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(-) —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орфографический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знак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тире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—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пунктуационный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endParaRPr lang="en-US" sz="1489" spc="145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75627" y="6540622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74599"/>
                </a:solidFill>
                <a:latin typeface="Open Sauce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5627" y="8561608"/>
            <a:ext cx="6615311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бойтесь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использовать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эмодзи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главное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переусердствуйте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Смайлики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помогают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придать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эмоциональности</a:t>
            </a:r>
            <a:r>
              <a:rPr lang="ru-RU" sz="1600" spc="145" dirty="0">
                <a:solidFill>
                  <a:srgbClr val="231F20"/>
                </a:solidFill>
                <a:latin typeface="Open Sauce"/>
              </a:rPr>
              <a:t> и понятности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постам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в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социальных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сетях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endParaRPr lang="en-US" sz="1489" spc="145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75627" y="8118426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74599"/>
                </a:solidFill>
                <a:latin typeface="Open Sauce Bold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44598" y="7106282"/>
            <a:ext cx="7414702" cy="79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используйте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стоковые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изображения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из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поисковика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Если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возможно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–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ориентируйтесь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собственные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фотографии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оформлении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постов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03351" y="6540622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74599"/>
                </a:solidFill>
                <a:latin typeface="Open Sauce Bold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03351" y="9057971"/>
            <a:ext cx="7787453" cy="52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Включите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«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сообщения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группы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» (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ВКонтакте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)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или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проверяйте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директ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(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Инст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).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игнорируйте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канал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общения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с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вашей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аудиторией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03351" y="8387642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74599"/>
                </a:solidFill>
                <a:latin typeface="Open Sauce Bold"/>
              </a:rPr>
              <a:t>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09335" y="3510346"/>
            <a:ext cx="380297" cy="362766"/>
            <a:chOff x="0" y="0"/>
            <a:chExt cx="587326" cy="560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07459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539199" y="1355253"/>
            <a:ext cx="1720101" cy="2064402"/>
            <a:chOff x="0" y="0"/>
            <a:chExt cx="2656504" cy="31882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07459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945575" y="1694324"/>
            <a:ext cx="879297" cy="988985"/>
          </a:xfrm>
          <a:custGeom>
            <a:avLst/>
            <a:gdLst/>
            <a:ahLst/>
            <a:cxnLst/>
            <a:rect l="l" t="t" r="r" b="b"/>
            <a:pathLst>
              <a:path w="879297" h="988985">
                <a:moveTo>
                  <a:pt x="0" y="0"/>
                </a:moveTo>
                <a:lnTo>
                  <a:pt x="879297" y="0"/>
                </a:lnTo>
                <a:lnTo>
                  <a:pt x="879297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75627" y="1596132"/>
            <a:ext cx="6932219" cy="87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921" spc="207">
                <a:solidFill>
                  <a:srgbClr val="040506"/>
                </a:solidFill>
                <a:latin typeface="Codec Pro ExtraBold"/>
              </a:rPr>
              <a:t>Простые советы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0" y="0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3179" y="5853425"/>
            <a:ext cx="8325245" cy="4162622"/>
          </a:xfrm>
          <a:custGeom>
            <a:avLst/>
            <a:gdLst/>
            <a:ahLst/>
            <a:cxnLst/>
            <a:rect l="l" t="t" r="r" b="b"/>
            <a:pathLst>
              <a:path w="8325245" h="4162622">
                <a:moveTo>
                  <a:pt x="0" y="0"/>
                </a:moveTo>
                <a:lnTo>
                  <a:pt x="8325245" y="0"/>
                </a:lnTo>
                <a:lnTo>
                  <a:pt x="8325245" y="4162623"/>
                </a:lnTo>
                <a:lnTo>
                  <a:pt x="0" y="41626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75627" y="3649959"/>
            <a:ext cx="6400058" cy="79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Транслируйте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ценности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вашей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организации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через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людей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Люди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доверяют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людям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Истории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из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жизни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позволя</a:t>
            </a:r>
            <a:r>
              <a:rPr lang="ru-RU" sz="1600" spc="145" dirty="0">
                <a:solidFill>
                  <a:srgbClr val="231F20"/>
                </a:solidFill>
                <a:latin typeface="Open Sauce"/>
              </a:rPr>
              <a:t>ю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т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лучше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понять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чем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же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вы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занимаетесь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5627" y="3133839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04AAD"/>
                </a:solidFill>
                <a:latin typeface="Open Sauce Bold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5627" y="5171320"/>
            <a:ext cx="6556606" cy="106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гонитесь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за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количеством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Это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относится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к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числу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подписчиков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Если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у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вас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будет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10 000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подписчиков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этом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20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лайков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под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постом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–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плохо</a:t>
            </a:r>
            <a:r>
              <a:rPr lang="en-US" sz="1489" spc="145" dirty="0">
                <a:solidFill>
                  <a:srgbClr val="231F20"/>
                </a:solidFill>
                <a:latin typeface="Open Sauce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75627" y="4766993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74599"/>
                </a:solidFill>
                <a:latin typeface="Open Sauce Bold"/>
              </a:rPr>
              <a:t>08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5627" y="6997786"/>
            <a:ext cx="6165236" cy="13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Выкладывайте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посты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регулярно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Так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подписчики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старые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и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новые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будут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понимать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что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вы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действительно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существуете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, в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организации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происходят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события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и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можно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стать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ее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частью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endParaRPr lang="en-US" sz="1489" spc="145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75833" y="6545047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74599"/>
                </a:solidFill>
                <a:latin typeface="Open Sauce Bold"/>
              </a:rPr>
              <a:t>09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5627" y="8766587"/>
            <a:ext cx="6556606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5"/>
              </a:lnSpc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Отсутствие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дизайна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/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дизайнера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лучше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чем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плохой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дизайн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/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дизайнер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endParaRPr lang="en-US" sz="1489" spc="145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75833" y="8247205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>
                <a:solidFill>
                  <a:srgbClr val="074599"/>
                </a:solidFill>
                <a:latin typeface="Open Sauce Bold"/>
              </a:rPr>
              <a:t>10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82593" y="3909650"/>
            <a:ext cx="6165236" cy="523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Создайте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удобную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навигацию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на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страничке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в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социальной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600" spc="145" dirty="0" err="1">
                <a:solidFill>
                  <a:srgbClr val="231F20"/>
                </a:solidFill>
                <a:latin typeface="Open Sauce"/>
              </a:rPr>
              <a:t>сети</a:t>
            </a:r>
            <a:r>
              <a:rPr lang="en-US" sz="1600" spc="145" dirty="0">
                <a:solidFill>
                  <a:srgbClr val="231F20"/>
                </a:solidFill>
                <a:latin typeface="Open Sauce"/>
              </a:rPr>
              <a:t>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82799" y="3390268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074599"/>
                </a:solidFill>
                <a:latin typeface="Open Sauce Bold"/>
              </a:rPr>
              <a:t>11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77AE3AE5-394E-69B1-B44E-5CD9DD318BCA}"/>
              </a:ext>
            </a:extLst>
          </p:cNvPr>
          <p:cNvSpPr txBox="1"/>
          <p:nvPr/>
        </p:nvSpPr>
        <p:spPr>
          <a:xfrm>
            <a:off x="8982593" y="5071987"/>
            <a:ext cx="6165236" cy="254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ru-RU" sz="1600" spc="145" dirty="0">
                <a:solidFill>
                  <a:srgbClr val="231F20"/>
                </a:solidFill>
                <a:latin typeface="Open Sauce"/>
              </a:rPr>
              <a:t>Не </a:t>
            </a:r>
            <a:r>
              <a:rPr lang="ru-RU" sz="1600" spc="145" dirty="0" err="1">
                <a:solidFill>
                  <a:srgbClr val="231F20"/>
                </a:solidFill>
                <a:latin typeface="Open Sauce"/>
              </a:rPr>
              <a:t>забывйте</a:t>
            </a:r>
            <a:r>
              <a:rPr lang="ru-RU" sz="1600" spc="145" dirty="0">
                <a:solidFill>
                  <a:srgbClr val="231F20"/>
                </a:solidFill>
                <a:latin typeface="Open Sauce"/>
              </a:rPr>
              <a:t> про интерактивы и обсуждения.</a:t>
            </a:r>
            <a:endParaRPr lang="en-US" sz="1600" spc="145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FC8C76E3-E61B-2E68-C85B-B7A66177B337}"/>
              </a:ext>
            </a:extLst>
          </p:cNvPr>
          <p:cNvSpPr txBox="1"/>
          <p:nvPr/>
        </p:nvSpPr>
        <p:spPr>
          <a:xfrm>
            <a:off x="8978111" y="4612780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318" spc="227" dirty="0">
                <a:solidFill>
                  <a:srgbClr val="074599"/>
                </a:solidFill>
                <a:latin typeface="Open Sauce Bold"/>
              </a:rPr>
              <a:t>1</a:t>
            </a:r>
            <a:r>
              <a:rPr lang="ru-RU" sz="2318" spc="227" dirty="0">
                <a:solidFill>
                  <a:srgbClr val="074599"/>
                </a:solidFill>
                <a:latin typeface="Open Sauce Bold"/>
              </a:rPr>
              <a:t>2</a:t>
            </a:r>
            <a:endParaRPr lang="en-US" sz="2318" spc="227" dirty="0">
              <a:solidFill>
                <a:srgbClr val="074599"/>
              </a:solidFill>
              <a:latin typeface="Open Sauce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575099" y="7505700"/>
            <a:ext cx="380297" cy="362766"/>
            <a:chOff x="0" y="0"/>
            <a:chExt cx="587326" cy="560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07459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905197" y="4991100"/>
            <a:ext cx="1720101" cy="2064402"/>
            <a:chOff x="0" y="0"/>
            <a:chExt cx="2656504" cy="31882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07459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4325600" y="5309902"/>
            <a:ext cx="879297" cy="988985"/>
          </a:xfrm>
          <a:custGeom>
            <a:avLst/>
            <a:gdLst/>
            <a:ahLst/>
            <a:cxnLst/>
            <a:rect l="l" t="t" r="r" b="b"/>
            <a:pathLst>
              <a:path w="879297" h="988985">
                <a:moveTo>
                  <a:pt x="0" y="0"/>
                </a:moveTo>
                <a:lnTo>
                  <a:pt x="879297" y="0"/>
                </a:lnTo>
                <a:lnTo>
                  <a:pt x="879297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75627" y="1596132"/>
            <a:ext cx="6932219" cy="87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921" spc="207">
                <a:solidFill>
                  <a:srgbClr val="040506"/>
                </a:solidFill>
                <a:latin typeface="Codec Pro ExtraBold"/>
              </a:rPr>
              <a:t>Простые советы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0" y="0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75627" y="3913882"/>
            <a:ext cx="913997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ru-RU" sz="2000" spc="145" dirty="0">
                <a:solidFill>
                  <a:srgbClr val="231F20"/>
                </a:solidFill>
                <a:latin typeface="Open Sauce"/>
              </a:rPr>
              <a:t>Составьте примерный план.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endParaRPr lang="ru-RU" sz="2000" spc="145" dirty="0">
              <a:solidFill>
                <a:srgbClr val="231F20"/>
              </a:solidFill>
              <a:latin typeface="Open Sauce"/>
            </a:endParaRP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ru-RU" sz="2000" spc="145" dirty="0">
                <a:solidFill>
                  <a:srgbClr val="231F20"/>
                </a:solidFill>
                <a:latin typeface="Open Sauce"/>
              </a:rPr>
              <a:t>Он может меняться, но без плана вы можете упустить важные события и потерять доверие аудитории или руководства или партнеров. </a:t>
            </a: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endParaRPr lang="ru-RU" sz="2000" spc="145" dirty="0">
              <a:solidFill>
                <a:srgbClr val="231F20"/>
              </a:solidFill>
              <a:latin typeface="Open Sauce"/>
            </a:endParaRPr>
          </a:p>
          <a:p>
            <a:pPr marL="0" lvl="0" indent="0" algn="l">
              <a:lnSpc>
                <a:spcPts val="2055"/>
              </a:lnSpc>
              <a:spcBef>
                <a:spcPct val="0"/>
              </a:spcBef>
            </a:pPr>
            <a:r>
              <a:rPr lang="ru-RU" sz="2000" spc="145" dirty="0">
                <a:solidFill>
                  <a:srgbClr val="231F20"/>
                </a:solidFill>
                <a:latin typeface="Open Sauce"/>
              </a:rPr>
              <a:t>Выпишите основные поводы на ближайшие месяцы, праздники. Посмотрите архивы, которые можно использовать для публикаций. Подумайте над видео-контентом.</a:t>
            </a:r>
            <a:endParaRPr lang="en-US" sz="2000" spc="145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5627" y="3133839"/>
            <a:ext cx="3465904" cy="37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ru-RU" sz="2318" spc="227" dirty="0">
                <a:solidFill>
                  <a:srgbClr val="004AAD"/>
                </a:solidFill>
                <a:latin typeface="Open Sauce Bold"/>
              </a:rPr>
              <a:t>13</a:t>
            </a:r>
            <a:endParaRPr lang="en-US" sz="2318" spc="227" dirty="0">
              <a:solidFill>
                <a:srgbClr val="004AAD"/>
              </a:solidFill>
              <a:latin typeface="Open Sauce Bold"/>
            </a:endParaRPr>
          </a:p>
        </p:txBody>
      </p:sp>
      <p:pic>
        <p:nvPicPr>
          <p:cNvPr id="24" name="Рисунок 23" descr="Список со сплошной заливкой">
            <a:extLst>
              <a:ext uri="{FF2B5EF4-FFF2-40B4-BE49-F238E27FC236}">
                <a16:creationId xmlns:a16="http://schemas.microsoft.com/office/drawing/2014/main" id="{236FF432-DE80-015F-C2C7-91BE95B65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0908" y="6684712"/>
            <a:ext cx="2004705" cy="20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0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2205" y="2346009"/>
            <a:ext cx="10884543" cy="129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5"/>
              </a:lnSpc>
            </a:pPr>
            <a:r>
              <a:rPr lang="en-US" sz="6975" spc="683">
                <a:solidFill>
                  <a:srgbClr val="FF3131"/>
                </a:solidFill>
                <a:latin typeface="Codec Pro ExtraBold"/>
              </a:rPr>
              <a:t>ЭТО ВАЖНО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75964" y="4457643"/>
            <a:ext cx="11310784" cy="372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Благодаря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социальным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сетям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вы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можете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вызывать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правильные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и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нужные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вам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эмоции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.</a:t>
            </a:r>
            <a:r>
              <a:rPr lang="ru-RU" sz="3055" spc="299" dirty="0">
                <a:solidFill>
                  <a:srgbClr val="231F20"/>
                </a:solidFill>
                <a:latin typeface="Open Sauce"/>
              </a:rPr>
              <a:t> </a:t>
            </a:r>
            <a:endParaRPr lang="en-US" sz="3055" spc="299" dirty="0">
              <a:solidFill>
                <a:srgbClr val="231F20"/>
              </a:solidFill>
              <a:latin typeface="Open Sauce"/>
            </a:endParaRPr>
          </a:p>
          <a:p>
            <a:pPr algn="ctr">
              <a:lnSpc>
                <a:spcPts val="4216"/>
              </a:lnSpc>
            </a:pPr>
            <a:endParaRPr lang="en-US" sz="3055" spc="299" dirty="0">
              <a:solidFill>
                <a:srgbClr val="231F20"/>
              </a:solidFill>
              <a:latin typeface="Open Sauce"/>
            </a:endParaRPr>
          </a:p>
          <a:p>
            <a:pPr algn="ctr">
              <a:lnSpc>
                <a:spcPts val="4216"/>
              </a:lnSpc>
            </a:pP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Не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обязательно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выкладывать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душещипательные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истории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чтобы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привлекать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внимание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людей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. </a:t>
            </a:r>
          </a:p>
          <a:p>
            <a:pPr algn="ctr">
              <a:lnSpc>
                <a:spcPts val="4216"/>
              </a:lnSpc>
            </a:pP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Главное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чтобы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они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были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3055" spc="299" dirty="0" err="1">
                <a:solidFill>
                  <a:srgbClr val="231F20"/>
                </a:solidFill>
                <a:latin typeface="Open Sauce"/>
              </a:rPr>
              <a:t>настоящими</a:t>
            </a:r>
            <a:r>
              <a:rPr lang="en-US" sz="3055" spc="299" dirty="0">
                <a:solidFill>
                  <a:srgbClr val="231F20"/>
                </a:solidFill>
                <a:latin typeface="Open Sauce"/>
              </a:rPr>
              <a:t>.</a:t>
            </a:r>
          </a:p>
          <a:p>
            <a:pPr algn="ctr">
              <a:lnSpc>
                <a:spcPts val="4216"/>
              </a:lnSpc>
            </a:pPr>
            <a:endParaRPr lang="en-US" sz="3055" spc="299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4" name="Freeform 4"/>
          <p:cNvSpPr/>
          <p:nvPr/>
        </p:nvSpPr>
        <p:spPr>
          <a:xfrm flipH="1" flipV="1">
            <a:off x="-3801253" y="168757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2205" y="2346009"/>
            <a:ext cx="10884543" cy="129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5"/>
              </a:lnSpc>
            </a:pPr>
            <a:r>
              <a:rPr lang="en-US" sz="6975" spc="683">
                <a:solidFill>
                  <a:srgbClr val="FF3131"/>
                </a:solidFill>
                <a:latin typeface="Codec Pro ExtraBold"/>
              </a:rPr>
              <a:t>ЭТО ВАЖНО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76600" y="4242736"/>
            <a:ext cx="10616236" cy="4813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ru-RU" sz="3055" spc="299" dirty="0">
                <a:solidFill>
                  <a:srgbClr val="231F20"/>
                </a:solidFill>
                <a:latin typeface="Open Sauce"/>
              </a:rPr>
              <a:t>В данном направлении мы не пишем о высоких достижениях и наградах, но любая активность, любое соревнование - даже с самим собой - уже большая победа.</a:t>
            </a:r>
          </a:p>
          <a:p>
            <a:pPr algn="ctr">
              <a:lnSpc>
                <a:spcPts val="4216"/>
              </a:lnSpc>
            </a:pPr>
            <a:endParaRPr lang="ru-RU" sz="3055" spc="299" dirty="0">
              <a:solidFill>
                <a:srgbClr val="231F20"/>
              </a:solidFill>
              <a:latin typeface="Open Sauce"/>
            </a:endParaRPr>
          </a:p>
          <a:p>
            <a:pPr algn="ctr">
              <a:lnSpc>
                <a:spcPts val="4216"/>
              </a:lnSpc>
            </a:pPr>
            <a:r>
              <a:rPr lang="ru-RU" sz="3055" spc="299" dirty="0">
                <a:solidFill>
                  <a:srgbClr val="231F20"/>
                </a:solidFill>
                <a:latin typeface="Open Sauce"/>
              </a:rPr>
              <a:t> А нести спорт в массы, рассказывать об этом и прививать здоровый образ жизни совершенно разным людям, помогать делать их жизнь лучше – это настоящая миссия!</a:t>
            </a:r>
            <a:endParaRPr lang="en-US" sz="3055" spc="299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4" name="Freeform 4"/>
          <p:cNvSpPr/>
          <p:nvPr/>
        </p:nvSpPr>
        <p:spPr>
          <a:xfrm flipH="1" flipV="1">
            <a:off x="-3801253" y="168757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3347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113" y="880861"/>
            <a:ext cx="7845600" cy="1617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921" spc="207">
                <a:solidFill>
                  <a:srgbClr val="040506"/>
                </a:solidFill>
                <a:latin typeface="Codec Pro ExtraBold"/>
              </a:rPr>
              <a:t>Изучайте статистику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776043" y="-2524707"/>
            <a:ext cx="3964049" cy="39640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74599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752828" y="-6405764"/>
            <a:ext cx="9348363" cy="9348363"/>
          </a:xfrm>
          <a:custGeom>
            <a:avLst/>
            <a:gdLst/>
            <a:ahLst/>
            <a:cxnLst/>
            <a:rect l="l" t="t" r="r" b="b"/>
            <a:pathLst>
              <a:path w="9348363" h="9348363">
                <a:moveTo>
                  <a:pt x="0" y="0"/>
                </a:moveTo>
                <a:lnTo>
                  <a:pt x="9348362" y="0"/>
                </a:lnTo>
                <a:lnTo>
                  <a:pt x="9348362" y="9348362"/>
                </a:lnTo>
                <a:lnTo>
                  <a:pt x="0" y="9348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904968" y="8918951"/>
            <a:ext cx="2649263" cy="264926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74599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018A3-7F72-7410-3250-6CDFFE48D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54" y="2498851"/>
            <a:ext cx="9457066" cy="51388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220E55-0910-F6A9-27C0-9194F6A14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314" y="3714462"/>
            <a:ext cx="7538405" cy="51388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75627" y="1596132"/>
            <a:ext cx="6932219" cy="76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ru-RU" sz="5921" spc="207" dirty="0">
                <a:solidFill>
                  <a:srgbClr val="040506"/>
                </a:solidFill>
                <a:latin typeface="Codec Pro ExtraBold"/>
              </a:rPr>
              <a:t>Примеры</a:t>
            </a:r>
            <a:endParaRPr lang="en-US" sz="5921" spc="207" dirty="0">
              <a:solidFill>
                <a:srgbClr val="040506"/>
              </a:solidFill>
              <a:latin typeface="Codec Pro Extra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0" y="0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BF92C4C-FDF5-A350-B5D6-B3DB5919B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93" y="571500"/>
            <a:ext cx="9901609" cy="79708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4A933E8-1E95-A1CE-C1B7-1E283C58D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658338"/>
            <a:ext cx="8210664" cy="7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5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75627" y="1596132"/>
            <a:ext cx="6932219" cy="76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ru-RU" sz="5921" spc="207" dirty="0">
                <a:solidFill>
                  <a:srgbClr val="040506"/>
                </a:solidFill>
                <a:latin typeface="Codec Pro ExtraBold"/>
              </a:rPr>
              <a:t>Примеры</a:t>
            </a:r>
            <a:endParaRPr lang="en-US" sz="5921" spc="207" dirty="0">
              <a:solidFill>
                <a:srgbClr val="040506"/>
              </a:solidFill>
              <a:latin typeface="Codec Pro Extra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0" y="0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2E2D0-C451-8579-6996-F9562E540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3563"/>
            <a:ext cx="11687732" cy="68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75627" y="1596132"/>
            <a:ext cx="6932219" cy="76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ru-RU" sz="5921" spc="207" dirty="0">
                <a:solidFill>
                  <a:srgbClr val="040506"/>
                </a:solidFill>
                <a:latin typeface="Codec Pro ExtraBold"/>
              </a:rPr>
              <a:t>Примеры</a:t>
            </a:r>
            <a:endParaRPr lang="en-US" sz="5921" spc="207" dirty="0">
              <a:solidFill>
                <a:srgbClr val="040506"/>
              </a:solidFill>
              <a:latin typeface="Codec Pro Extra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0" y="0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6484B-6D4A-5A10-4E5A-196DAD6686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/>
          <a:stretch/>
        </p:blipFill>
        <p:spPr>
          <a:xfrm>
            <a:off x="381000" y="2511932"/>
            <a:ext cx="8483124" cy="74127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5E420-8F5E-BAE4-9E3E-08D09FFCE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94" y="266700"/>
            <a:ext cx="9468406" cy="57082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80CC2B-B084-E4AD-710F-0B37F18F9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820" y="5997287"/>
            <a:ext cx="572038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1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75627" y="1596132"/>
            <a:ext cx="6932219" cy="76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ru-RU" sz="5921" spc="207" dirty="0">
                <a:solidFill>
                  <a:srgbClr val="040506"/>
                </a:solidFill>
                <a:latin typeface="Codec Pro ExtraBold"/>
              </a:rPr>
              <a:t>Примеры</a:t>
            </a:r>
            <a:endParaRPr lang="en-US" sz="5921" spc="207" dirty="0">
              <a:solidFill>
                <a:srgbClr val="040506"/>
              </a:solidFill>
              <a:latin typeface="Codec Pro Extra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0" y="0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E715A2-1D0F-F287-BBA5-DAC1E2811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596132"/>
            <a:ext cx="9193729" cy="81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16417" y="1415447"/>
            <a:ext cx="45285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98256" y="316655"/>
            <a:ext cx="9139754" cy="1280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6"/>
              </a:lnSpc>
            </a:pPr>
            <a:r>
              <a:rPr lang="en-US" sz="3576" spc="350">
                <a:solidFill>
                  <a:srgbClr val="004AAD"/>
                </a:solidFill>
                <a:latin typeface="Codec Pro ExtraBold"/>
              </a:rPr>
              <a:t>Добрый день, меня зовут </a:t>
            </a:r>
          </a:p>
          <a:p>
            <a:pPr algn="ctr">
              <a:lnSpc>
                <a:spcPts val="4936"/>
              </a:lnSpc>
            </a:pPr>
            <a:r>
              <a:rPr lang="en-US" sz="3576" spc="350">
                <a:solidFill>
                  <a:srgbClr val="004AAD"/>
                </a:solidFill>
                <a:latin typeface="Codec Pro ExtraBold"/>
              </a:rPr>
              <a:t>Наталия Сгибнева!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24659" y="564343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44260" y="6435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44260" y="726677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44260" y="811706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86227" y="1977961"/>
            <a:ext cx="6688161" cy="419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ru-RU" sz="2524" spc="247" dirty="0">
                <a:solidFill>
                  <a:srgbClr val="231F20"/>
                </a:solidFill>
                <a:latin typeface="Open Sauce"/>
              </a:rPr>
              <a:t>В настоящее время 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–</a:t>
            </a:r>
            <a:r>
              <a:rPr lang="ru-RU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PR-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менедже</a:t>
            </a:r>
            <a:r>
              <a:rPr lang="ru-RU" sz="2524" spc="247" dirty="0">
                <a:solidFill>
                  <a:srgbClr val="231F20"/>
                </a:solidFill>
                <a:latin typeface="Open Sauce"/>
              </a:rPr>
              <a:t>р.</a:t>
            </a:r>
            <a:endParaRPr lang="en-US" sz="2524" spc="247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86227" y="2711386"/>
            <a:ext cx="6076629" cy="86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образованию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–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маркетолог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.</a:t>
            </a:r>
            <a:r>
              <a:rPr lang="ru-RU" sz="2524" spc="247" dirty="0">
                <a:solidFill>
                  <a:srgbClr val="231F20"/>
                </a:solidFill>
                <a:latin typeface="Open Sauce"/>
              </a:rPr>
              <a:t> По призванию 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–</a:t>
            </a:r>
            <a:r>
              <a:rPr lang="ru-RU" sz="2524" spc="247" dirty="0">
                <a:solidFill>
                  <a:srgbClr val="231F20"/>
                </a:solidFill>
                <a:latin typeface="Open Sauce"/>
              </a:rPr>
              <a:t> журналист.</a:t>
            </a:r>
            <a:endParaRPr lang="en-US" sz="2524" spc="247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66390" y="4051414"/>
            <a:ext cx="6209761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В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сфере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медиа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–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больше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9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лет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22788" y="4879417"/>
            <a:ext cx="10113891" cy="1294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Начинала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с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волонтерского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SMM, в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студенческие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годы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училась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вести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сразу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несколько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страничек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в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социальных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сетях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07515" y="6792994"/>
            <a:ext cx="9391139" cy="217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Имею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опыт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работы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с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коммерческими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и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некоммерческими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организациями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хоккейной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лиги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до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торгово-производственной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компании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Была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пресс-секретарем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Федерации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хоккея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Казахстана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6FE271-525B-1700-794C-991C86FDF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817" y="2696130"/>
            <a:ext cx="5418062" cy="54180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75627" y="1596132"/>
            <a:ext cx="11121173" cy="76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ru-RU" sz="5921" spc="207" dirty="0">
                <a:solidFill>
                  <a:srgbClr val="040506"/>
                </a:solidFill>
                <a:latin typeface="Codec Pro ExtraBold"/>
              </a:rPr>
              <a:t>Знакомство и вопросы</a:t>
            </a:r>
            <a:endParaRPr lang="en-US" sz="5921" spc="207" dirty="0">
              <a:solidFill>
                <a:srgbClr val="040506"/>
              </a:solidFill>
              <a:latin typeface="Codec Pro Extra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0" y="0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4C8D446-2286-0D28-03ED-7AA25FB11D52}"/>
              </a:ext>
            </a:extLst>
          </p:cNvPr>
          <p:cNvSpPr txBox="1"/>
          <p:nvPr/>
        </p:nvSpPr>
        <p:spPr>
          <a:xfrm>
            <a:off x="3276600" y="4242736"/>
            <a:ext cx="12573000" cy="10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</a:pPr>
            <a:r>
              <a:rPr lang="ru-RU" sz="3055" spc="299" dirty="0">
                <a:solidFill>
                  <a:srgbClr val="231F20"/>
                </a:solidFill>
                <a:latin typeface="Open Sauce"/>
              </a:rPr>
              <a:t>Хочется узнать побольше о ваших организациях, о ваших командах (людях), о проблемах или крутых кейсах.</a:t>
            </a:r>
            <a:endParaRPr lang="en-US" sz="3055" spc="299" dirty="0">
              <a:solidFill>
                <a:srgbClr val="231F20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8948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758497" y="6305337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262642" y="-3904566"/>
            <a:ext cx="8637895" cy="8637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61103" y="1342561"/>
            <a:ext cx="1164616" cy="1910409"/>
            <a:chOff x="0" y="0"/>
            <a:chExt cx="1451520" cy="2381040"/>
          </a:xfrm>
        </p:grpSpPr>
        <p:sp>
          <p:nvSpPr>
            <p:cNvPr id="11" name="Freeform 11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01480" y="1995347"/>
            <a:ext cx="325815" cy="605415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907654" y="1519911"/>
            <a:ext cx="7741415" cy="1537801"/>
            <a:chOff x="0" y="0"/>
            <a:chExt cx="9648521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705432" cy="1963166"/>
            </a:xfrm>
            <a:custGeom>
              <a:avLst/>
              <a:gdLst/>
              <a:ahLst/>
              <a:cxnLst/>
              <a:rect l="l" t="t" r="r" b="b"/>
              <a:pathLst>
                <a:path w="9705432" h="1963166">
                  <a:moveTo>
                    <a:pt x="8458777" y="0"/>
                  </a:moveTo>
                  <a:lnTo>
                    <a:pt x="0" y="0"/>
                  </a:lnTo>
                  <a:lnTo>
                    <a:pt x="1096210" y="837565"/>
                  </a:lnTo>
                  <a:cubicBezTo>
                    <a:pt x="1147888" y="877062"/>
                    <a:pt x="1174475" y="929386"/>
                    <a:pt x="1174475" y="981583"/>
                  </a:cubicBezTo>
                  <a:cubicBezTo>
                    <a:pt x="1174475" y="1033780"/>
                    <a:pt x="1148719" y="1085596"/>
                    <a:pt x="1096210" y="1125601"/>
                  </a:cubicBezTo>
                  <a:lnTo>
                    <a:pt x="831" y="1963166"/>
                  </a:lnTo>
                  <a:lnTo>
                    <a:pt x="8458113" y="1963166"/>
                  </a:lnTo>
                  <a:lnTo>
                    <a:pt x="9705432" y="981583"/>
                  </a:lnTo>
                  <a:lnTo>
                    <a:pt x="8458777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914512" y="3230440"/>
            <a:ext cx="1165193" cy="1910409"/>
            <a:chOff x="0" y="0"/>
            <a:chExt cx="1452240" cy="2381040"/>
          </a:xfrm>
        </p:grpSpPr>
        <p:sp>
          <p:nvSpPr>
            <p:cNvPr id="17" name="Freeform 17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601958" y="3883226"/>
            <a:ext cx="325815" cy="605415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518354" y="3407790"/>
            <a:ext cx="6070895" cy="1537801"/>
            <a:chOff x="0" y="0"/>
            <a:chExt cx="7566466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623927" cy="1963166"/>
            </a:xfrm>
            <a:custGeom>
              <a:avLst/>
              <a:gdLst/>
              <a:ahLst/>
              <a:cxnLst/>
              <a:rect l="l" t="t" r="r" b="b"/>
              <a:pathLst>
                <a:path w="7623927" h="1963166">
                  <a:moveTo>
                    <a:pt x="991927" y="1963166"/>
                  </a:moveTo>
                  <a:lnTo>
                    <a:pt x="7623927" y="1963166"/>
                  </a:lnTo>
                  <a:lnTo>
                    <a:pt x="6765688" y="1125601"/>
                  </a:lnTo>
                  <a:cubicBezTo>
                    <a:pt x="6725177" y="1086104"/>
                    <a:pt x="6704335" y="1033780"/>
                    <a:pt x="6704335" y="981583"/>
                  </a:cubicBezTo>
                  <a:cubicBezTo>
                    <a:pt x="6704335" y="929386"/>
                    <a:pt x="6724655" y="877570"/>
                    <a:pt x="6765688" y="837565"/>
                  </a:cubicBezTo>
                  <a:lnTo>
                    <a:pt x="7623418" y="0"/>
                  </a:lnTo>
                  <a:lnTo>
                    <a:pt x="991927" y="0"/>
                  </a:lnTo>
                  <a:lnTo>
                    <a:pt x="0" y="980948"/>
                  </a:lnTo>
                  <a:lnTo>
                    <a:pt x="991927" y="1963039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8747792" y="1741356"/>
            <a:ext cx="847584" cy="1009028"/>
          </a:xfrm>
          <a:custGeom>
            <a:avLst/>
            <a:gdLst/>
            <a:ahLst/>
            <a:cxnLst/>
            <a:rect l="l" t="t" r="r" b="b"/>
            <a:pathLst>
              <a:path w="847584" h="1009028">
                <a:moveTo>
                  <a:pt x="0" y="0"/>
                </a:moveTo>
                <a:lnTo>
                  <a:pt x="847584" y="0"/>
                </a:lnTo>
                <a:lnTo>
                  <a:pt x="847584" y="1009028"/>
                </a:lnTo>
                <a:lnTo>
                  <a:pt x="0" y="1009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7309182" y="5460012"/>
            <a:ext cx="1164616" cy="1910409"/>
            <a:chOff x="0" y="0"/>
            <a:chExt cx="1451520" cy="2381040"/>
          </a:xfrm>
        </p:grpSpPr>
        <p:sp>
          <p:nvSpPr>
            <p:cNvPr id="24" name="Freeform 24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449560" y="6112798"/>
            <a:ext cx="325815" cy="605415"/>
            <a:chOff x="0" y="0"/>
            <a:chExt cx="406080" cy="754560"/>
          </a:xfrm>
        </p:grpSpPr>
        <p:sp>
          <p:nvSpPr>
            <p:cNvPr id="26" name="Freeform 26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7212004" y="5636149"/>
            <a:ext cx="10047296" cy="1537801"/>
            <a:chOff x="0" y="0"/>
            <a:chExt cx="12522458" cy="19166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579369" cy="1963166"/>
            </a:xfrm>
            <a:custGeom>
              <a:avLst/>
              <a:gdLst/>
              <a:ahLst/>
              <a:cxnLst/>
              <a:rect l="l" t="t" r="r" b="b"/>
              <a:pathLst>
                <a:path w="12579369" h="1963166">
                  <a:moveTo>
                    <a:pt x="10978335" y="0"/>
                  </a:moveTo>
                  <a:lnTo>
                    <a:pt x="0" y="0"/>
                  </a:lnTo>
                  <a:lnTo>
                    <a:pt x="1422730" y="837565"/>
                  </a:lnTo>
                  <a:cubicBezTo>
                    <a:pt x="1489801" y="877062"/>
                    <a:pt x="1524308" y="929386"/>
                    <a:pt x="1524308" y="981583"/>
                  </a:cubicBezTo>
                  <a:cubicBezTo>
                    <a:pt x="1524308" y="1033780"/>
                    <a:pt x="1490880" y="1085596"/>
                    <a:pt x="1422730" y="1125601"/>
                  </a:cubicBezTo>
                  <a:lnTo>
                    <a:pt x="1078" y="1963166"/>
                  </a:lnTo>
                  <a:lnTo>
                    <a:pt x="10977473" y="1963166"/>
                  </a:lnTo>
                  <a:lnTo>
                    <a:pt x="12579369" y="981583"/>
                  </a:lnTo>
                  <a:lnTo>
                    <a:pt x="10978335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762591" y="7347891"/>
            <a:ext cx="1165193" cy="1910409"/>
            <a:chOff x="0" y="0"/>
            <a:chExt cx="1452240" cy="2381040"/>
          </a:xfrm>
        </p:grpSpPr>
        <p:sp>
          <p:nvSpPr>
            <p:cNvPr id="30" name="Freeform 30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1450038" y="8000677"/>
            <a:ext cx="325815" cy="605415"/>
            <a:chOff x="0" y="0"/>
            <a:chExt cx="406080" cy="754560"/>
          </a:xfrm>
        </p:grpSpPr>
        <p:sp>
          <p:nvSpPr>
            <p:cNvPr id="32" name="Freeform 32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2963703" y="7525241"/>
            <a:ext cx="8473626" cy="1537801"/>
            <a:chOff x="0" y="0"/>
            <a:chExt cx="10561113" cy="191664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618574" cy="1963166"/>
            </a:xfrm>
            <a:custGeom>
              <a:avLst/>
              <a:gdLst/>
              <a:ahLst/>
              <a:cxnLst/>
              <a:rect l="l" t="t" r="r" b="b"/>
              <a:pathLst>
                <a:path w="10618574" h="1963166">
                  <a:moveTo>
                    <a:pt x="1384511" y="1963166"/>
                  </a:moveTo>
                  <a:lnTo>
                    <a:pt x="10618574" y="1963166"/>
                  </a:lnTo>
                  <a:lnTo>
                    <a:pt x="9443403" y="1125601"/>
                  </a:lnTo>
                  <a:cubicBezTo>
                    <a:pt x="9386860" y="1086104"/>
                    <a:pt x="9357768" y="1033780"/>
                    <a:pt x="9357768" y="981583"/>
                  </a:cubicBezTo>
                  <a:cubicBezTo>
                    <a:pt x="9357768" y="929386"/>
                    <a:pt x="9386131" y="877570"/>
                    <a:pt x="9443403" y="837565"/>
                  </a:cubicBezTo>
                  <a:lnTo>
                    <a:pt x="10618065" y="0"/>
                  </a:lnTo>
                  <a:lnTo>
                    <a:pt x="1384511" y="0"/>
                  </a:lnTo>
                  <a:lnTo>
                    <a:pt x="0" y="980948"/>
                  </a:lnTo>
                  <a:lnTo>
                    <a:pt x="1384511" y="1963039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4762746" y="5841016"/>
            <a:ext cx="877197" cy="877197"/>
          </a:xfrm>
          <a:custGeom>
            <a:avLst/>
            <a:gdLst/>
            <a:ahLst/>
            <a:cxnLst/>
            <a:rect l="l" t="t" r="r" b="b"/>
            <a:pathLst>
              <a:path w="877197" h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247689" y="809625"/>
            <a:ext cx="5605439" cy="121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34"/>
              </a:lnSpc>
              <a:spcBef>
                <a:spcPct val="0"/>
              </a:spcBef>
            </a:pPr>
            <a:r>
              <a:rPr lang="en-US" sz="6546" spc="641">
                <a:solidFill>
                  <a:srgbClr val="FFFFFF"/>
                </a:solidFill>
                <a:latin typeface="Codec Pro ExtraBold"/>
              </a:rPr>
              <a:t>SMM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713584" y="1675054"/>
            <a:ext cx="5232722" cy="148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2"/>
              </a:lnSpc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Привлечение аудитории. Здесь речь не идет о клиентах, как в классическом понимании SMM, мы не продаем товар или услугу. Но без своей аудитории нет смысла существовать любой компании/организации</a:t>
            </a:r>
          </a:p>
          <a:p>
            <a:pPr marL="0" lvl="0" indent="0" algn="l">
              <a:lnSpc>
                <a:spcPts val="2012"/>
              </a:lnSpc>
              <a:spcBef>
                <a:spcPct val="0"/>
              </a:spcBef>
            </a:pPr>
            <a:endParaRPr lang="en-US" sz="1458" spc="142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363363" y="1852472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079705" y="3714588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344012" y="5807599"/>
            <a:ext cx="8450917" cy="148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2"/>
              </a:lnSpc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Повышение узнаваемости и лояльности. Социальные сети увеличивают шансы аудитории познакомиться с вами благодаря многоканальности. </a:t>
            </a:r>
          </a:p>
          <a:p>
            <a:pPr algn="l">
              <a:lnSpc>
                <a:spcPts val="2012"/>
              </a:lnSpc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Даже если вы государственная организация. Это важно не только для участников секции/школы, а также играет большую роль для привлечения потенциальных спонсоров и партнеров.</a:t>
            </a:r>
          </a:p>
          <a:p>
            <a:pPr marL="0" lvl="0" indent="0" algn="l">
              <a:lnSpc>
                <a:spcPts val="2012"/>
              </a:lnSpc>
              <a:spcBef>
                <a:spcPct val="0"/>
              </a:spcBef>
            </a:pPr>
            <a:endParaRPr lang="en-US" sz="1458" spc="142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211443" y="5969923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927784" y="7832039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853048" y="3721698"/>
            <a:ext cx="4909064" cy="98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12"/>
              </a:lnSpc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Создание комьюнити, расширение компании единомышленников. Вытекает из первого пункта. </a:t>
            </a:r>
          </a:p>
          <a:p>
            <a:pPr marL="0" lvl="0" indent="0" algn="r">
              <a:lnSpc>
                <a:spcPts val="2012"/>
              </a:lnSpc>
              <a:spcBef>
                <a:spcPct val="0"/>
              </a:spcBef>
            </a:pPr>
            <a:endParaRPr lang="en-US" sz="1458" spc="142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327677" y="7672352"/>
            <a:ext cx="7050904" cy="12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12"/>
              </a:lnSpc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Канал общения с аудиторией.</a:t>
            </a:r>
          </a:p>
          <a:p>
            <a:pPr algn="r">
              <a:lnSpc>
                <a:spcPts val="2012"/>
              </a:lnSpc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 Страницы в социальных сетях выпадают в поисковом запросе, как и сайт. </a:t>
            </a:r>
          </a:p>
          <a:p>
            <a:pPr marL="0" lvl="0" indent="0" algn="r">
              <a:lnSpc>
                <a:spcPts val="2012"/>
              </a:lnSpc>
              <a:spcBef>
                <a:spcPct val="0"/>
              </a:spcBef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Социальные сети – более доступный способ донесения и обмена информацией с вашей аудиторией.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5800" y="2207770"/>
            <a:ext cx="5091714" cy="98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1979" spc="193">
                <a:solidFill>
                  <a:srgbClr val="FFFFFF"/>
                </a:solidFill>
                <a:latin typeface="Open Sauce"/>
              </a:rPr>
              <a:t>Social Media Marketing — маркетинг в социальных сетях.</a:t>
            </a:r>
          </a:p>
          <a:p>
            <a:pPr marL="0" lvl="0" indent="0" algn="ctr">
              <a:lnSpc>
                <a:spcPts val="2455"/>
              </a:lnSpc>
              <a:spcBef>
                <a:spcPct val="0"/>
              </a:spcBef>
            </a:pPr>
            <a:endParaRPr lang="en-US" sz="1979" spc="193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853129" y="90143"/>
            <a:ext cx="10265619" cy="101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61"/>
              </a:lnSpc>
              <a:spcBef>
                <a:spcPct val="0"/>
              </a:spcBef>
            </a:pPr>
            <a:r>
              <a:rPr lang="en-US" sz="5479" spc="537">
                <a:solidFill>
                  <a:srgbClr val="FF3131"/>
                </a:solidFill>
                <a:latin typeface="Codec Pro ExtraBold"/>
              </a:rPr>
              <a:t>Зачем нам нужен SMM: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758497" y="6305337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274531" y="3254974"/>
            <a:ext cx="8637895" cy="8637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61103" y="1342561"/>
            <a:ext cx="1164616" cy="1910409"/>
            <a:chOff x="0" y="0"/>
            <a:chExt cx="1451520" cy="2381040"/>
          </a:xfrm>
        </p:grpSpPr>
        <p:sp>
          <p:nvSpPr>
            <p:cNvPr id="11" name="Freeform 11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01480" y="1995347"/>
            <a:ext cx="325815" cy="605415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907654" y="1519911"/>
            <a:ext cx="7741415" cy="1537801"/>
            <a:chOff x="0" y="0"/>
            <a:chExt cx="9648521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705432" cy="1963166"/>
            </a:xfrm>
            <a:custGeom>
              <a:avLst/>
              <a:gdLst/>
              <a:ahLst/>
              <a:cxnLst/>
              <a:rect l="l" t="t" r="r" b="b"/>
              <a:pathLst>
                <a:path w="9705432" h="1963166">
                  <a:moveTo>
                    <a:pt x="8458777" y="0"/>
                  </a:moveTo>
                  <a:lnTo>
                    <a:pt x="0" y="0"/>
                  </a:lnTo>
                  <a:lnTo>
                    <a:pt x="1096210" y="837565"/>
                  </a:lnTo>
                  <a:cubicBezTo>
                    <a:pt x="1147888" y="877062"/>
                    <a:pt x="1174475" y="929386"/>
                    <a:pt x="1174475" y="981583"/>
                  </a:cubicBezTo>
                  <a:cubicBezTo>
                    <a:pt x="1174475" y="1033780"/>
                    <a:pt x="1148719" y="1085596"/>
                    <a:pt x="1096210" y="1125601"/>
                  </a:cubicBezTo>
                  <a:lnTo>
                    <a:pt x="831" y="1963166"/>
                  </a:lnTo>
                  <a:lnTo>
                    <a:pt x="8458113" y="1963166"/>
                  </a:lnTo>
                  <a:lnTo>
                    <a:pt x="9705432" y="981583"/>
                  </a:lnTo>
                  <a:lnTo>
                    <a:pt x="8458777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587852" y="5021951"/>
            <a:ext cx="1165193" cy="1910409"/>
            <a:chOff x="0" y="0"/>
            <a:chExt cx="1452240" cy="2381040"/>
          </a:xfrm>
        </p:grpSpPr>
        <p:sp>
          <p:nvSpPr>
            <p:cNvPr id="17" name="Freeform 17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368993" y="5648974"/>
            <a:ext cx="325815" cy="605415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853129" y="5212531"/>
            <a:ext cx="6892033" cy="1537801"/>
            <a:chOff x="0" y="0"/>
            <a:chExt cx="8589893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47353" cy="1963166"/>
            </a:xfrm>
            <a:custGeom>
              <a:avLst/>
              <a:gdLst/>
              <a:ahLst/>
              <a:cxnLst/>
              <a:rect l="l" t="t" r="r" b="b"/>
              <a:pathLst>
                <a:path w="8647353" h="1963166">
                  <a:moveTo>
                    <a:pt x="1126094" y="1963166"/>
                  </a:moveTo>
                  <a:lnTo>
                    <a:pt x="8647353" y="1963166"/>
                  </a:lnTo>
                  <a:lnTo>
                    <a:pt x="7680802" y="1125601"/>
                  </a:lnTo>
                  <a:cubicBezTo>
                    <a:pt x="7634812" y="1086104"/>
                    <a:pt x="7611151" y="1033780"/>
                    <a:pt x="7611151" y="981583"/>
                  </a:cubicBezTo>
                  <a:cubicBezTo>
                    <a:pt x="7611151" y="929386"/>
                    <a:pt x="7634220" y="877570"/>
                    <a:pt x="7680802" y="837565"/>
                  </a:cubicBezTo>
                  <a:lnTo>
                    <a:pt x="8646844" y="0"/>
                  </a:lnTo>
                  <a:lnTo>
                    <a:pt x="1126094" y="0"/>
                  </a:lnTo>
                  <a:lnTo>
                    <a:pt x="0" y="980948"/>
                  </a:lnTo>
                  <a:lnTo>
                    <a:pt x="1126094" y="1963039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247689" y="5822398"/>
            <a:ext cx="5605439" cy="121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34"/>
              </a:lnSpc>
              <a:spcBef>
                <a:spcPct val="0"/>
              </a:spcBef>
            </a:pPr>
            <a:r>
              <a:rPr lang="en-US" sz="6546" spc="641">
                <a:solidFill>
                  <a:srgbClr val="FFFFFF"/>
                </a:solidFill>
                <a:latin typeface="Codec Pro ExtraBold"/>
              </a:rPr>
              <a:t>SMM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35318" y="1861606"/>
            <a:ext cx="5232722" cy="73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12"/>
              </a:lnSpc>
              <a:spcBef>
                <a:spcPct val="0"/>
              </a:spcBef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Переходы на сайт. Если перед вами стоит задача увеличить активность сайта, то социальные сети помогут это сделать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63363" y="1852472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159304" y="5510375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64388" y="5350399"/>
            <a:ext cx="4909064" cy="123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2"/>
              </a:lnSpc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Трансляция ценностей. Это одна из самых важных целей в специфике спорта социальной направленности. </a:t>
            </a:r>
          </a:p>
          <a:p>
            <a:pPr marL="0" lvl="0" indent="0" algn="just">
              <a:lnSpc>
                <a:spcPts val="2012"/>
              </a:lnSpc>
              <a:spcBef>
                <a:spcPct val="0"/>
              </a:spcBef>
            </a:pPr>
            <a:r>
              <a:rPr lang="en-US" sz="1458" spc="142">
                <a:solidFill>
                  <a:srgbClr val="FFFFFF"/>
                </a:solidFill>
                <a:latin typeface="Open Sauce"/>
              </a:rPr>
              <a:t>Социальные сети задают тон и образ организации.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26640" y="8092593"/>
            <a:ext cx="5091714" cy="98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1979" spc="193">
                <a:solidFill>
                  <a:srgbClr val="FFFFFF"/>
                </a:solidFill>
                <a:latin typeface="Open Sauce"/>
              </a:rPr>
              <a:t>Social Media Marketing — маркетинг в социальных сетях.</a:t>
            </a:r>
          </a:p>
          <a:p>
            <a:pPr marL="0" lvl="0" indent="0" algn="ctr">
              <a:lnSpc>
                <a:spcPts val="2455"/>
              </a:lnSpc>
              <a:spcBef>
                <a:spcPct val="0"/>
              </a:spcBef>
            </a:pPr>
            <a:endParaRPr lang="en-US" sz="1979" spc="193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20319" y="128725"/>
            <a:ext cx="10265619" cy="101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61"/>
              </a:lnSpc>
              <a:spcBef>
                <a:spcPct val="0"/>
              </a:spcBef>
            </a:pPr>
            <a:r>
              <a:rPr lang="en-US" sz="5479" spc="537">
                <a:solidFill>
                  <a:srgbClr val="FF3131"/>
                </a:solidFill>
                <a:latin typeface="Codec Pro ExtraBold"/>
              </a:rPr>
              <a:t>Зачем нам нужен SMM: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91436" y="1011980"/>
            <a:ext cx="9139754" cy="66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6"/>
              </a:lnSpc>
            </a:pPr>
            <a:r>
              <a:rPr lang="en-US" sz="3576" spc="350">
                <a:solidFill>
                  <a:srgbClr val="004AAD"/>
                </a:solidFill>
                <a:latin typeface="Codec Pro ExtraBold"/>
              </a:rPr>
              <a:t>Социальные сети могут быть: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86227" y="2711386"/>
            <a:ext cx="16201773" cy="1294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А) точкой входа. </a:t>
            </a:r>
          </a:p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Вы ведете официальный сайт, а соц сети – просто посредник для перехода.</a:t>
            </a:r>
          </a:p>
          <a:p>
            <a:pPr algn="l">
              <a:lnSpc>
                <a:spcPts val="3483"/>
              </a:lnSpc>
            </a:pPr>
            <a:endParaRPr lang="en-US" sz="2524" spc="247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86227" y="4641429"/>
            <a:ext cx="14557999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Б) основным источником информации. Если сайт не актуален/не работает. </a:t>
            </a:r>
          </a:p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endParaRPr lang="en-US" sz="2524" spc="247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86227" y="5989311"/>
            <a:ext cx="15036216" cy="217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В) трансляцией ценностей. </a:t>
            </a:r>
          </a:p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У вас есть сайт и социальные сети. Информация там дополняет друг друга и соответствует друг другу. Помимо официальной информации вы добавляете жизни благодаря вашим постам и общению с подписчиками.</a:t>
            </a:r>
          </a:p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endParaRPr lang="en-US" sz="2524" spc="247">
              <a:solidFill>
                <a:srgbClr val="231F2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91436" y="1011980"/>
            <a:ext cx="9139754" cy="66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6"/>
              </a:lnSpc>
            </a:pPr>
            <a:r>
              <a:rPr lang="en-US" sz="3576" spc="350">
                <a:solidFill>
                  <a:srgbClr val="004AAD"/>
                </a:solidFill>
                <a:latin typeface="Codec Pro ExtraBold"/>
              </a:rPr>
              <a:t>С чего начать?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07953" y="2267502"/>
            <a:ext cx="15036216" cy="699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endParaRPr/>
          </a:p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1) Проанализировать то, что уже есть. Например, у вас есть официальный сайт и страница ВКонтакте. Насколько она актуальна? Совпадает ли информация на сайте и в социальных сетях? </a:t>
            </a:r>
          </a:p>
          <a:p>
            <a:pPr algn="l">
              <a:lnSpc>
                <a:spcPts val="3483"/>
              </a:lnSpc>
            </a:pPr>
            <a:endParaRPr lang="en-US" sz="2524" spc="247">
              <a:solidFill>
                <a:srgbClr val="231F20"/>
              </a:solidFill>
              <a:latin typeface="Open Sauce"/>
            </a:endParaRPr>
          </a:p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2) Изучить социальные сети схожих организаций. Отметить для себя – что вам нравится, а что нет. Обсудить с коллегами или знакомыми, собрать разные мнения. </a:t>
            </a:r>
          </a:p>
          <a:p>
            <a:pPr algn="l">
              <a:lnSpc>
                <a:spcPts val="3483"/>
              </a:lnSpc>
            </a:pPr>
            <a:endParaRPr lang="en-US" sz="2524" spc="247">
              <a:solidFill>
                <a:srgbClr val="231F20"/>
              </a:solidFill>
              <a:latin typeface="Open Sauce"/>
            </a:endParaRPr>
          </a:p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3) Определить, к чему вы хотите прийти, что хотите видеть и какие цели преследуете. Потому что вести социальные сети «просто, чтобы было» – не стоит. </a:t>
            </a:r>
          </a:p>
          <a:p>
            <a:pPr algn="l">
              <a:lnSpc>
                <a:spcPts val="3483"/>
              </a:lnSpc>
            </a:pPr>
            <a:endParaRPr lang="en-US" sz="2524" spc="247">
              <a:solidFill>
                <a:srgbClr val="231F20"/>
              </a:solidFill>
              <a:latin typeface="Open Sauce"/>
            </a:endParaRPr>
          </a:p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Open Sauce"/>
              </a:rPr>
              <a:t>4) Выбрать площадки для ведения социальных сетей и ответственных людей за их наполнение. </a:t>
            </a:r>
          </a:p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endParaRPr lang="en-US" sz="2524" spc="247">
              <a:solidFill>
                <a:srgbClr val="231F2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91436" y="1011980"/>
            <a:ext cx="9139754" cy="66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6"/>
              </a:lnSpc>
            </a:pPr>
            <a:r>
              <a:rPr lang="en-US" sz="3576" spc="350">
                <a:solidFill>
                  <a:srgbClr val="004AAD"/>
                </a:solidFill>
                <a:latin typeface="Codec Pro ExtraBold"/>
              </a:rPr>
              <a:t>С чего начать?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88385" y="1981752"/>
            <a:ext cx="16299615" cy="759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5)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Определ</a:t>
            </a:r>
            <a:r>
              <a:rPr lang="ru-RU" sz="2524" spc="247" dirty="0">
                <a:solidFill>
                  <a:srgbClr val="231F20"/>
                </a:solidFill>
                <a:latin typeface="Open Sauce"/>
              </a:rPr>
              <a:t>ить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типы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контента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созда</a:t>
            </a:r>
            <a:r>
              <a:rPr lang="ru-RU" sz="2524" spc="247" dirty="0" err="1">
                <a:solidFill>
                  <a:srgbClr val="231F20"/>
                </a:solidFill>
                <a:latin typeface="Open Sauce"/>
              </a:rPr>
              <a:t>ть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рубрики.В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основном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это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будут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информационные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вовлекающие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и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развлекательные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публикации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Варианты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наполнения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зависят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специфики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компании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–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отзывы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отчеты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о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событиях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приглашения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или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анонсы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мероприятий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интервью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официальные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новости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интерактивы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.</a:t>
            </a:r>
          </a:p>
          <a:p>
            <a:pPr algn="l">
              <a:lnSpc>
                <a:spcPts val="3483"/>
              </a:lnSpc>
            </a:pPr>
            <a:endParaRPr lang="en-US" sz="2524" spc="247" dirty="0">
              <a:solidFill>
                <a:srgbClr val="231F20"/>
              </a:solidFill>
              <a:latin typeface="Open Sauce"/>
            </a:endParaRPr>
          </a:p>
          <a:p>
            <a:pPr algn="l">
              <a:lnSpc>
                <a:spcPts val="3483"/>
              </a:lnSpc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6) </a:t>
            </a:r>
            <a:r>
              <a:rPr lang="ru-RU" sz="2524" spc="247" dirty="0">
                <a:solidFill>
                  <a:srgbClr val="231F20"/>
                </a:solidFill>
                <a:latin typeface="Open Sauce"/>
              </a:rPr>
              <a:t>С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остав</a:t>
            </a:r>
            <a:r>
              <a:rPr lang="ru-RU" sz="2524" spc="247" dirty="0">
                <a:solidFill>
                  <a:srgbClr val="231F20"/>
                </a:solidFill>
                <a:latin typeface="Open Sauce"/>
              </a:rPr>
              <a:t>ить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сценарии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для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разных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подписчиков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: а)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для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тех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кто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давно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уже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с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вами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; б)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для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тех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кто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только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подписался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\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присоединился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: в)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для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случайного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пользователя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.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Что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увидят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люди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попав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к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вам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на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страницу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?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Почему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они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должны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остаться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или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оставить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реакцию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под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публикацией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?</a:t>
            </a:r>
          </a:p>
          <a:p>
            <a:pPr algn="l">
              <a:lnSpc>
                <a:spcPts val="3483"/>
              </a:lnSpc>
            </a:pPr>
            <a:endParaRPr lang="en-US" sz="2524" spc="247" dirty="0">
              <a:solidFill>
                <a:srgbClr val="231F20"/>
              </a:solidFill>
              <a:latin typeface="Open Sauce"/>
            </a:endParaRPr>
          </a:p>
          <a:p>
            <a:pPr algn="l">
              <a:lnSpc>
                <a:spcPts val="3483"/>
              </a:lnSpc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Пример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причин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быть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в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сообществе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:</a:t>
            </a:r>
          </a:p>
          <a:p>
            <a:pPr marL="544960" lvl="1" indent="-272480" algn="l">
              <a:lnSpc>
                <a:spcPts val="3483"/>
              </a:lnSpc>
              <a:buFont typeface="Arial"/>
              <a:buChar char="•"/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Самобытный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автор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текстов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которого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хочется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читать</a:t>
            </a:r>
            <a:endParaRPr lang="en-US" sz="2524" spc="247" dirty="0">
              <a:solidFill>
                <a:srgbClr val="231F20"/>
              </a:solidFill>
              <a:latin typeface="Open Sauce"/>
            </a:endParaRPr>
          </a:p>
          <a:p>
            <a:pPr marL="544960" lvl="1" indent="-272480" algn="l">
              <a:lnSpc>
                <a:spcPts val="3483"/>
              </a:lnSpc>
              <a:buFont typeface="Arial"/>
              <a:buChar char="•"/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Тема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сообщества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разбирается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подробнее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чем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где-либо</a:t>
            </a:r>
            <a:endParaRPr lang="en-US" sz="2524" spc="247" dirty="0">
              <a:solidFill>
                <a:srgbClr val="231F20"/>
              </a:solidFill>
              <a:latin typeface="Open Sauce"/>
            </a:endParaRPr>
          </a:p>
          <a:p>
            <a:pPr marL="544960" lvl="1" indent="-272480" algn="l">
              <a:lnSpc>
                <a:spcPts val="3483"/>
              </a:lnSpc>
              <a:buFont typeface="Arial"/>
              <a:buChar char="•"/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Каждую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неделю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дают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грамоту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самому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активному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волонтеру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/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участнику</a:t>
            </a:r>
            <a:endParaRPr lang="en-US" sz="2524" spc="247" dirty="0">
              <a:solidFill>
                <a:srgbClr val="231F20"/>
              </a:solidFill>
              <a:latin typeface="Open Sauce"/>
            </a:endParaRPr>
          </a:p>
          <a:p>
            <a:pPr marL="544960" lvl="1" indent="-272480" algn="l">
              <a:lnSpc>
                <a:spcPts val="3483"/>
              </a:lnSpc>
              <a:buFont typeface="Arial"/>
              <a:buChar char="•"/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Сообщество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-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самый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быстрый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источник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информации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теме</a:t>
            </a:r>
            <a:endParaRPr lang="en-US" sz="2524" spc="247" dirty="0">
              <a:solidFill>
                <a:srgbClr val="231F20"/>
              </a:solidFill>
              <a:latin typeface="Open Sauce"/>
            </a:endParaRPr>
          </a:p>
          <a:p>
            <a:pPr marL="544960" lvl="1" indent="-272480" algn="l">
              <a:lnSpc>
                <a:spcPts val="3483"/>
              </a:lnSpc>
              <a:buFont typeface="Arial"/>
              <a:buChar char="•"/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Здесь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можно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найти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единомышленников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и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пообщаться</a:t>
            </a:r>
            <a:endParaRPr lang="en-US" sz="2524" spc="247" dirty="0">
              <a:solidFill>
                <a:srgbClr val="231F20"/>
              </a:solidFill>
              <a:latin typeface="Open Sauce"/>
            </a:endParaRPr>
          </a:p>
          <a:p>
            <a:pPr marL="544960" lvl="1" indent="-272480" algn="l">
              <a:lnSpc>
                <a:spcPts val="3483"/>
              </a:lnSpc>
              <a:buFont typeface="Arial"/>
              <a:buChar char="•"/>
            </a:pP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Мне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важно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знать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что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происходит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с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участниками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/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подопечными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этой</a:t>
            </a: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524" spc="247" dirty="0" err="1">
                <a:solidFill>
                  <a:srgbClr val="231F20"/>
                </a:solidFill>
                <a:latin typeface="Open Sauce"/>
              </a:rPr>
              <a:t>организации</a:t>
            </a:r>
            <a:endParaRPr lang="en-US" sz="2524" spc="247" dirty="0">
              <a:solidFill>
                <a:srgbClr val="231F20"/>
              </a:solidFill>
              <a:latin typeface="Open Sauce"/>
            </a:endParaRPr>
          </a:p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endParaRPr lang="en-US" sz="2524" spc="247" dirty="0">
              <a:solidFill>
                <a:srgbClr val="231F2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01529" y="4400178"/>
            <a:ext cx="4473739" cy="960870"/>
            <a:chOff x="0" y="0"/>
            <a:chExt cx="1178269" cy="2530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8269" cy="253069"/>
            </a:xfrm>
            <a:custGeom>
              <a:avLst/>
              <a:gdLst/>
              <a:ahLst/>
              <a:cxnLst/>
              <a:rect l="l" t="t" r="r" b="b"/>
              <a:pathLst>
                <a:path w="1178269" h="253069">
                  <a:moveTo>
                    <a:pt x="0" y="0"/>
                  </a:moveTo>
                  <a:lnTo>
                    <a:pt x="1178269" y="0"/>
                  </a:lnTo>
                  <a:lnTo>
                    <a:pt x="1178269" y="253069"/>
                  </a:lnTo>
                  <a:lnTo>
                    <a:pt x="0" y="25306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78269" cy="3006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ВКонтакте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31321" y="1188148"/>
            <a:ext cx="15329677" cy="2067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8"/>
              </a:lnSpc>
            </a:pPr>
            <a:r>
              <a:rPr lang="en-US" sz="5788" spc="567">
                <a:solidFill>
                  <a:srgbClr val="FFFFFF"/>
                </a:solidFill>
                <a:latin typeface="Codec Pro ExtraBold"/>
              </a:rPr>
              <a:t>Какие площадки можно выбрать?</a:t>
            </a:r>
          </a:p>
          <a:p>
            <a:pPr algn="ctr">
              <a:lnSpc>
                <a:spcPts val="7988"/>
              </a:lnSpc>
            </a:pPr>
            <a:endParaRPr lang="en-US" sz="5788" spc="567">
              <a:solidFill>
                <a:srgbClr val="FFFFFF"/>
              </a:solidFill>
              <a:latin typeface="Codec Pro Extra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701529" y="6351004"/>
            <a:ext cx="4473739" cy="2513228"/>
            <a:chOff x="0" y="0"/>
            <a:chExt cx="1178269" cy="661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8269" cy="661920"/>
            </a:xfrm>
            <a:custGeom>
              <a:avLst/>
              <a:gdLst/>
              <a:ahLst/>
              <a:cxnLst/>
              <a:rect l="l" t="t" r="r" b="b"/>
              <a:pathLst>
                <a:path w="1178269" h="661920">
                  <a:moveTo>
                    <a:pt x="0" y="0"/>
                  </a:moveTo>
                  <a:lnTo>
                    <a:pt x="1178269" y="0"/>
                  </a:lnTo>
                  <a:lnTo>
                    <a:pt x="1178269" y="661920"/>
                  </a:lnTo>
                  <a:lnTo>
                    <a:pt x="0" y="66192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178269" cy="690495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algn="ctr">
                <a:lnSpc>
                  <a:spcPts val="2345"/>
                </a:lnSpc>
              </a:pPr>
              <a:r>
                <a:rPr lang="en-US" sz="1699" spc="16">
                  <a:solidFill>
                    <a:srgbClr val="FFFFFF"/>
                  </a:solidFill>
                  <a:latin typeface="Open Sauce Italics"/>
                </a:rPr>
                <a:t>Позволяет найти вас в поисковом запросе; на странице можно разместить всю контактную информацию, сведения об организации, добавить обсуждения, хранить фотографии и видео, общаться через сообщения группы и в комментариях.</a:t>
              </a:r>
            </a:p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endParaRPr lang="en-US" sz="1699" spc="16">
                <a:solidFill>
                  <a:srgbClr val="FFFFFF"/>
                </a:solidFill>
                <a:latin typeface="Open Sauce Itali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07130" y="4400178"/>
            <a:ext cx="4473739" cy="960870"/>
            <a:chOff x="0" y="0"/>
            <a:chExt cx="1178269" cy="2530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78269" cy="253069"/>
            </a:xfrm>
            <a:custGeom>
              <a:avLst/>
              <a:gdLst/>
              <a:ahLst/>
              <a:cxnLst/>
              <a:rect l="l" t="t" r="r" b="b"/>
              <a:pathLst>
                <a:path w="1178269" h="253069">
                  <a:moveTo>
                    <a:pt x="0" y="0"/>
                  </a:moveTo>
                  <a:lnTo>
                    <a:pt x="1178269" y="0"/>
                  </a:lnTo>
                  <a:lnTo>
                    <a:pt x="1178269" y="253069"/>
                  </a:lnTo>
                  <a:lnTo>
                    <a:pt x="0" y="25306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78269" cy="3006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Инстаграм (запрещенная в РФ организация)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07130" y="6351004"/>
            <a:ext cx="4473739" cy="2513228"/>
            <a:chOff x="0" y="0"/>
            <a:chExt cx="1178269" cy="6619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8269" cy="661920"/>
            </a:xfrm>
            <a:custGeom>
              <a:avLst/>
              <a:gdLst/>
              <a:ahLst/>
              <a:cxnLst/>
              <a:rect l="l" t="t" r="r" b="b"/>
              <a:pathLst>
                <a:path w="1178269" h="661920">
                  <a:moveTo>
                    <a:pt x="0" y="0"/>
                  </a:moveTo>
                  <a:lnTo>
                    <a:pt x="1178269" y="0"/>
                  </a:lnTo>
                  <a:lnTo>
                    <a:pt x="1178269" y="661920"/>
                  </a:lnTo>
                  <a:lnTo>
                    <a:pt x="0" y="66192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178269" cy="690495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algn="ctr">
                <a:lnSpc>
                  <a:spcPts val="2345"/>
                </a:lnSpc>
              </a:pPr>
              <a:r>
                <a:rPr lang="en-US" sz="1699" spc="16">
                  <a:solidFill>
                    <a:srgbClr val="FFFFFF"/>
                  </a:solidFill>
                  <a:latin typeface="Open Sauce Italics"/>
                </a:rPr>
                <a:t>Несмотря на запрет эта площадка осталась самой популярной. Есть возможность органического роста подписчиков и просмотров благодаря reels (вертикальным видео)</a:t>
              </a:r>
            </a:p>
            <a:p>
              <a:pPr marL="0" lvl="0" indent="0" algn="ctr">
                <a:lnSpc>
                  <a:spcPts val="2345"/>
                </a:lnSpc>
                <a:spcBef>
                  <a:spcPct val="0"/>
                </a:spcBef>
              </a:pPr>
              <a:endParaRPr lang="en-US" sz="1699" spc="16">
                <a:solidFill>
                  <a:srgbClr val="FFFFFF"/>
                </a:solidFill>
                <a:latin typeface="Open Sauce Itali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84638" y="4400178"/>
            <a:ext cx="4473739" cy="960870"/>
            <a:chOff x="0" y="0"/>
            <a:chExt cx="1178269" cy="2530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78269" cy="253069"/>
            </a:xfrm>
            <a:custGeom>
              <a:avLst/>
              <a:gdLst/>
              <a:ahLst/>
              <a:cxnLst/>
              <a:rect l="l" t="t" r="r" b="b"/>
              <a:pathLst>
                <a:path w="1178269" h="253069">
                  <a:moveTo>
                    <a:pt x="0" y="0"/>
                  </a:moveTo>
                  <a:lnTo>
                    <a:pt x="1178269" y="0"/>
                  </a:lnTo>
                  <a:lnTo>
                    <a:pt x="1178269" y="253069"/>
                  </a:lnTo>
                  <a:lnTo>
                    <a:pt x="0" y="253069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178269" cy="3006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spc="24">
                  <a:solidFill>
                    <a:srgbClr val="FFFFFF"/>
                  </a:solidFill>
                  <a:latin typeface="Open Sauce Italics"/>
                </a:rPr>
                <a:t>Дзен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84638" y="6351004"/>
            <a:ext cx="4473739" cy="2513228"/>
            <a:chOff x="0" y="0"/>
            <a:chExt cx="1178269" cy="6619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8269" cy="661920"/>
            </a:xfrm>
            <a:custGeom>
              <a:avLst/>
              <a:gdLst/>
              <a:ahLst/>
              <a:cxnLst/>
              <a:rect l="l" t="t" r="r" b="b"/>
              <a:pathLst>
                <a:path w="1178269" h="661920">
                  <a:moveTo>
                    <a:pt x="0" y="0"/>
                  </a:moveTo>
                  <a:lnTo>
                    <a:pt x="1178269" y="0"/>
                  </a:lnTo>
                  <a:lnTo>
                    <a:pt x="1178269" y="661920"/>
                  </a:lnTo>
                  <a:lnTo>
                    <a:pt x="0" y="66192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178269" cy="690495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345"/>
                </a:lnSpc>
                <a:spcBef>
                  <a:spcPct val="0"/>
                </a:spcBef>
              </a:pPr>
              <a:r>
                <a:rPr lang="en-US" sz="1699" spc="16">
                  <a:solidFill>
                    <a:srgbClr val="FFFFFF"/>
                  </a:solidFill>
                  <a:latin typeface="Open Sauce Italics"/>
                </a:rPr>
                <a:t>Площадка адаптируется под тренды. Эта площадка популярна среди аудитории старшего поколения. 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7261">
            <a:off x="-355059" y="1025182"/>
            <a:ext cx="8048927" cy="4527522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id="4" name="Freeform 4"/>
            <p:cNvSpPr/>
            <p:nvPr/>
          </p:nvSpPr>
          <p:spPr>
            <a:xfrm rot="-911379">
              <a:off x="-342371" y="-737930"/>
              <a:ext cx="6774199" cy="3305652"/>
            </a:xfrm>
            <a:custGeom>
              <a:avLst/>
              <a:gdLst/>
              <a:ahLst/>
              <a:cxnLst/>
              <a:rect l="l" t="t" r="r" b="b"/>
              <a:pathLst>
                <a:path w="6774199" h="3305652">
                  <a:moveTo>
                    <a:pt x="0" y="3305652"/>
                  </a:moveTo>
                  <a:lnTo>
                    <a:pt x="897485" y="0"/>
                  </a:lnTo>
                  <a:lnTo>
                    <a:pt x="6774199" y="1595528"/>
                  </a:lnTo>
                  <a:cubicBezTo>
                    <a:pt x="4516133" y="2165569"/>
                    <a:pt x="2258066" y="2735610"/>
                    <a:pt x="0" y="3305652"/>
                  </a:cubicBezTo>
                  <a:close/>
                </a:path>
              </a:pathLst>
            </a:custGeom>
            <a:blipFill>
              <a:blip r:embed="rId2"/>
              <a:stretch>
                <a:fillRect t="-22568" b="-30929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660488">
            <a:off x="-4233206" y="5189176"/>
            <a:ext cx="8282376" cy="404757"/>
            <a:chOff x="0" y="0"/>
            <a:chExt cx="2181367" cy="106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1366" cy="106603"/>
            </a:xfrm>
            <a:custGeom>
              <a:avLst/>
              <a:gdLst/>
              <a:ahLst/>
              <a:cxnLst/>
              <a:rect l="l" t="t" r="r" b="b"/>
              <a:pathLst>
                <a:path w="2181366" h="106603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747322">
            <a:off x="3921959" y="1003562"/>
            <a:ext cx="8282376" cy="111180"/>
            <a:chOff x="0" y="0"/>
            <a:chExt cx="2181367" cy="29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1366" cy="29282"/>
            </a:xfrm>
            <a:custGeom>
              <a:avLst/>
              <a:gdLst/>
              <a:ahLst/>
              <a:cxnLst/>
              <a:rect l="l" t="t" r="r" b="b"/>
              <a:pathLst>
                <a:path w="2181366" h="29282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85238" y="1893557"/>
            <a:ext cx="4486336" cy="1594049"/>
            <a:chOff x="0" y="0"/>
            <a:chExt cx="4073040" cy="1447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3017" cy="1447165"/>
            </a:xfrm>
            <a:custGeom>
              <a:avLst/>
              <a:gdLst/>
              <a:ahLst/>
              <a:cxnLst/>
              <a:rect l="l" t="t" r="r" b="b"/>
              <a:pathLst>
                <a:path w="4073017" h="1447165">
                  <a:moveTo>
                    <a:pt x="3349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49244" y="1447165"/>
                    <a:pt x="3349244" y="1447165"/>
                    <a:pt x="3349244" y="1447165"/>
                  </a:cubicBezTo>
                  <a:cubicBezTo>
                    <a:pt x="3747897" y="1447165"/>
                    <a:pt x="4073017" y="1122172"/>
                    <a:pt x="4073017" y="723519"/>
                  </a:cubicBezTo>
                  <a:cubicBezTo>
                    <a:pt x="4073017" y="324866"/>
                    <a:pt x="3747897" y="0"/>
                    <a:pt x="3349244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112248" y="1382508"/>
            <a:ext cx="2264977" cy="2263391"/>
            <a:chOff x="0" y="0"/>
            <a:chExt cx="2056320" cy="20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993086" y="4466121"/>
            <a:ext cx="4490302" cy="1596428"/>
            <a:chOff x="0" y="0"/>
            <a:chExt cx="4076640" cy="14493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76573" cy="1449324"/>
            </a:xfrm>
            <a:custGeom>
              <a:avLst/>
              <a:gdLst/>
              <a:ahLst/>
              <a:cxnLst/>
              <a:rect l="l" t="t" r="r" b="b"/>
              <a:pathLst>
                <a:path w="4076573" h="1449324">
                  <a:moveTo>
                    <a:pt x="3352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352165" y="1449324"/>
                    <a:pt x="3352165" y="1449324"/>
                    <a:pt x="3352165" y="1449324"/>
                  </a:cubicBezTo>
                  <a:cubicBezTo>
                    <a:pt x="3751199" y="1449324"/>
                    <a:pt x="4076573" y="1123823"/>
                    <a:pt x="4076573" y="724662"/>
                  </a:cubicBezTo>
                  <a:cubicBezTo>
                    <a:pt x="4076573" y="325501"/>
                    <a:pt x="3751199" y="0"/>
                    <a:pt x="3352165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007481" y="4033124"/>
            <a:ext cx="2267356" cy="2265770"/>
            <a:chOff x="0" y="0"/>
            <a:chExt cx="2058480" cy="2057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431904" y="7494166"/>
            <a:ext cx="4487922" cy="1594049"/>
            <a:chOff x="0" y="0"/>
            <a:chExt cx="4074480" cy="1447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74414" cy="1447165"/>
            </a:xfrm>
            <a:custGeom>
              <a:avLst/>
              <a:gdLst/>
              <a:ahLst/>
              <a:cxnLst/>
              <a:rect l="l" t="t" r="r" b="b"/>
              <a:pathLst>
                <a:path w="4074414" h="1447165">
                  <a:moveTo>
                    <a:pt x="33503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50387" y="1447165"/>
                    <a:pt x="3350387" y="1447165"/>
                    <a:pt x="3350387" y="1447165"/>
                  </a:cubicBezTo>
                  <a:cubicBezTo>
                    <a:pt x="3749294" y="1447165"/>
                    <a:pt x="4074414" y="1122172"/>
                    <a:pt x="4074414" y="723519"/>
                  </a:cubicBezTo>
                  <a:cubicBezTo>
                    <a:pt x="4074414" y="324866"/>
                    <a:pt x="3749294" y="0"/>
                    <a:pt x="33503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379603" y="7071095"/>
            <a:ext cx="2263391" cy="2265770"/>
            <a:chOff x="0" y="0"/>
            <a:chExt cx="2054880" cy="20570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5148933" y="7671026"/>
            <a:ext cx="724731" cy="1065909"/>
          </a:xfrm>
          <a:custGeom>
            <a:avLst/>
            <a:gdLst/>
            <a:ahLst/>
            <a:cxnLst/>
            <a:rect l="l" t="t" r="r" b="b"/>
            <a:pathLst>
              <a:path w="724731" h="1065909">
                <a:moveTo>
                  <a:pt x="0" y="0"/>
                </a:moveTo>
                <a:lnTo>
                  <a:pt x="724731" y="0"/>
                </a:lnTo>
                <a:lnTo>
                  <a:pt x="724731" y="1065909"/>
                </a:lnTo>
                <a:lnTo>
                  <a:pt x="0" y="1065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551480" y="1893557"/>
            <a:ext cx="1386514" cy="1211259"/>
          </a:xfrm>
          <a:custGeom>
            <a:avLst/>
            <a:gdLst/>
            <a:ahLst/>
            <a:cxnLst/>
            <a:rect l="l" t="t" r="r" b="b"/>
            <a:pathLst>
              <a:path w="1386514" h="1211259">
                <a:moveTo>
                  <a:pt x="0" y="0"/>
                </a:moveTo>
                <a:lnTo>
                  <a:pt x="1386514" y="0"/>
                </a:lnTo>
                <a:lnTo>
                  <a:pt x="1386514" y="1211259"/>
                </a:lnTo>
                <a:lnTo>
                  <a:pt x="0" y="12112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451149" y="4475999"/>
            <a:ext cx="1380021" cy="1380021"/>
          </a:xfrm>
          <a:custGeom>
            <a:avLst/>
            <a:gdLst/>
            <a:ahLst/>
            <a:cxnLst/>
            <a:rect l="l" t="t" r="r" b="b"/>
            <a:pathLst>
              <a:path w="1380021" h="1380021">
                <a:moveTo>
                  <a:pt x="0" y="0"/>
                </a:moveTo>
                <a:lnTo>
                  <a:pt x="1380021" y="0"/>
                </a:lnTo>
                <a:lnTo>
                  <a:pt x="1380021" y="1380021"/>
                </a:lnTo>
                <a:lnTo>
                  <a:pt x="0" y="1380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6693367" y="7792093"/>
            <a:ext cx="4226459" cy="94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825" spc="178">
                <a:solidFill>
                  <a:srgbClr val="231F20"/>
                </a:solidFill>
                <a:latin typeface="Open Sauce Bold"/>
              </a:rPr>
              <a:t>Коллаборации с другими организациями, блогерами, известными людьми, СМИ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68472" y="4676372"/>
            <a:ext cx="2732632" cy="120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Короткие вертикальные видео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54295" y="2476104"/>
            <a:ext cx="2732632" cy="3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spc="229">
                <a:solidFill>
                  <a:srgbClr val="231F20"/>
                </a:solidFill>
                <a:latin typeface="Open Sauce Bold"/>
              </a:rPr>
              <a:t>Хэштеги</a:t>
            </a:r>
          </a:p>
        </p:txBody>
      </p:sp>
      <p:sp>
        <p:nvSpPr>
          <p:cNvPr id="29" name="TextBox 29"/>
          <p:cNvSpPr txBox="1"/>
          <p:nvPr/>
        </p:nvSpPr>
        <p:spPr>
          <a:xfrm rot="-1721251">
            <a:off x="475883" y="3473579"/>
            <a:ext cx="9554174" cy="135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4934" spc="172">
                <a:solidFill>
                  <a:srgbClr val="040506"/>
                </a:solidFill>
                <a:latin typeface="Codec Pro ExtraBold"/>
              </a:rPr>
              <a:t>Самые простые способы продвижения: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1164</Words>
  <Application>Microsoft Office PowerPoint</Application>
  <PresentationFormat>Произвольный</PresentationFormat>
  <Paragraphs>135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Open Sauce</vt:lpstr>
      <vt:lpstr>Codec Pro ExtraBold</vt:lpstr>
      <vt:lpstr>Arial</vt:lpstr>
      <vt:lpstr>Calibri</vt:lpstr>
      <vt:lpstr>Open Sauce Italics</vt:lpstr>
      <vt:lpstr>Codec Pro ExtraBold Italics</vt:lpstr>
      <vt:lpstr>Open Sauce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2023</dc:title>
  <dc:creator>Наталия Сгибнева</dc:creator>
  <cp:lastModifiedBy>Наталия Сгибнева</cp:lastModifiedBy>
  <cp:revision>6</cp:revision>
  <dcterms:created xsi:type="dcterms:W3CDTF">2006-08-16T00:00:00Z</dcterms:created>
  <dcterms:modified xsi:type="dcterms:W3CDTF">2024-06-05T07:12:25Z</dcterms:modified>
  <dc:identifier>DAGHJ3mmKeg</dc:identifier>
</cp:coreProperties>
</file>