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3" r:id="rId4"/>
    <p:sldId id="311" r:id="rId5"/>
    <p:sldId id="296" r:id="rId6"/>
    <p:sldId id="297" r:id="rId7"/>
    <p:sldId id="298" r:id="rId8"/>
    <p:sldId id="299" r:id="rId9"/>
    <p:sldId id="300" r:id="rId10"/>
    <p:sldId id="301" r:id="rId11"/>
    <p:sldId id="302" r:id="rId12"/>
    <p:sldId id="294" r:id="rId13"/>
    <p:sldId id="303" r:id="rId14"/>
    <p:sldId id="304" r:id="rId15"/>
    <p:sldId id="295" r:id="rId16"/>
    <p:sldId id="305" r:id="rId17"/>
    <p:sldId id="306" r:id="rId18"/>
    <p:sldId id="307" r:id="rId19"/>
    <p:sldId id="308" r:id="rId20"/>
    <p:sldId id="309" r:id="rId21"/>
    <p:sldId id="310" r:id="rId22"/>
    <p:sldId id="28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3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CF7710-CEB6-41BF-95BB-E04C80CD6D0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5DA0641-803A-4FB7-8ED5-E0A572C4F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366E96F-AD5F-4066-A975-7B27973A1AA5}"/>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5" name="Нижний колонтитул 4">
            <a:extLst>
              <a:ext uri="{FF2B5EF4-FFF2-40B4-BE49-F238E27FC236}">
                <a16:creationId xmlns:a16="http://schemas.microsoft.com/office/drawing/2014/main" id="{BB410A37-7221-49A1-B08A-7686A6B8E75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54B4B15-CF98-4EBB-9FDF-A6F00ECD86F9}"/>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158752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AD8350-EAEB-4F3D-B29C-16216A699E7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C2FB17D-87A2-4526-8365-25507241BE7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B249C93-7DC6-4B11-8860-61B0EFA48ED6}"/>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5" name="Нижний колонтитул 4">
            <a:extLst>
              <a:ext uri="{FF2B5EF4-FFF2-40B4-BE49-F238E27FC236}">
                <a16:creationId xmlns:a16="http://schemas.microsoft.com/office/drawing/2014/main" id="{6225CB6D-85D0-425F-8BB5-205B3C324E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4E9E219-2AAC-4B84-84F6-663BF9EB877C}"/>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211022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7834C56-52F0-462F-90B3-DDE0A0FE530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0D61DFE-7084-4CE9-89F4-26AACBC89CC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6A2345A-A65D-4A59-B285-952BC959B49D}"/>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5" name="Нижний колонтитул 4">
            <a:extLst>
              <a:ext uri="{FF2B5EF4-FFF2-40B4-BE49-F238E27FC236}">
                <a16:creationId xmlns:a16="http://schemas.microsoft.com/office/drawing/2014/main" id="{521A4268-D260-415F-9B8C-669071A724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24BE090-C27A-4895-A532-0C0E3074334E}"/>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305562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25FD7A-EA45-42E0-9FE9-D71918DA66A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D05F61B-4D59-4DE8-8EE0-C586D985DDF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235929D-6B93-44AE-A5E4-25B3EF047708}"/>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5" name="Нижний колонтитул 4">
            <a:extLst>
              <a:ext uri="{FF2B5EF4-FFF2-40B4-BE49-F238E27FC236}">
                <a16:creationId xmlns:a16="http://schemas.microsoft.com/office/drawing/2014/main" id="{FB3D0A05-1289-42D3-A088-1182E9E1E4E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CA4BC09-95AF-4D66-89B0-0525FFB92BBF}"/>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199029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3004B1-3426-4225-8598-4D6F9BAA9CE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540559D-4C3A-46A8-913E-26107C3D1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C91BDED-42E1-4EFC-9600-A35FCB1E56FB}"/>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5" name="Нижний колонтитул 4">
            <a:extLst>
              <a:ext uri="{FF2B5EF4-FFF2-40B4-BE49-F238E27FC236}">
                <a16:creationId xmlns:a16="http://schemas.microsoft.com/office/drawing/2014/main" id="{71308403-3BDD-44EB-AAC0-8F1738B38D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929D96-E91F-48AD-8FEC-03FDFF736255}"/>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96428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196AAA-09C4-46EE-B9CF-04BA05BD299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6C029F7-5AA0-4718-A9FB-EE96C553E64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181299E-10D1-4F52-A39B-DBC901DE28E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F5FFC10-18FC-4B86-BD8D-90D665179093}"/>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6" name="Нижний колонтитул 5">
            <a:extLst>
              <a:ext uri="{FF2B5EF4-FFF2-40B4-BE49-F238E27FC236}">
                <a16:creationId xmlns:a16="http://schemas.microsoft.com/office/drawing/2014/main" id="{07602D51-8AD9-4527-9971-431ECB51D5E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5B9C95D-8AC2-4A0F-A36C-EACAFEB646F1}"/>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321863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6F3FB2-E0B3-492D-8855-55504E1667D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BEFC37E-0066-473E-8259-126A0FFA2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62B02C6-CC46-4ADE-915A-A861F7C8580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534C260-EDBD-4DE6-861B-6575526FD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FAD8575-05B3-427B-B496-3003D0C7277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84882CB-C65E-4A2B-BC27-D47EFC2E20F8}"/>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8" name="Нижний колонтитул 7">
            <a:extLst>
              <a:ext uri="{FF2B5EF4-FFF2-40B4-BE49-F238E27FC236}">
                <a16:creationId xmlns:a16="http://schemas.microsoft.com/office/drawing/2014/main" id="{8CDE3053-21DA-4667-9CFA-A7AA710038E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A8CF902-43D5-489B-8F76-28B73BB85B62}"/>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224833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A4F819-ADDE-4F9C-BCA1-0A2B73A8A1E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37F54CD-9DF1-4EE2-84E1-93EBBBAE59E2}"/>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4" name="Нижний колонтитул 3">
            <a:extLst>
              <a:ext uri="{FF2B5EF4-FFF2-40B4-BE49-F238E27FC236}">
                <a16:creationId xmlns:a16="http://schemas.microsoft.com/office/drawing/2014/main" id="{081301CB-C438-49FC-8169-77BB5877A11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4499853-94CF-4BD4-9360-436360B6DE38}"/>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229366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03C18AD-ED0F-4BDF-9F4A-70C5C0E65CC6}"/>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3" name="Нижний колонтитул 2">
            <a:extLst>
              <a:ext uri="{FF2B5EF4-FFF2-40B4-BE49-F238E27FC236}">
                <a16:creationId xmlns:a16="http://schemas.microsoft.com/office/drawing/2014/main" id="{02F988B3-FA72-458F-B5BB-1B3ACD0DB40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F8E4F39-0D5D-4F81-B8DC-ABA33096C90F}"/>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188090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ADD35-97FD-45A7-9BAB-09BBCBD0B19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C17BB1C-FB47-4E72-B26C-71E87F456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A2F65C4-B39B-478A-A243-7DD6A7BE1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9574B3-3C5E-41DF-81F3-B5550BB9B0F3}"/>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6" name="Нижний колонтитул 5">
            <a:extLst>
              <a:ext uri="{FF2B5EF4-FFF2-40B4-BE49-F238E27FC236}">
                <a16:creationId xmlns:a16="http://schemas.microsoft.com/office/drawing/2014/main" id="{DC30B609-2F89-4532-B9A7-DEE05080BBC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8C9972F-1AB2-4336-834F-5BE8EE530BE1}"/>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246141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22B28-6DE1-4251-8D6A-8097596C244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E25A986-3AC0-48DA-8981-E9E5B08D4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F471445-FE6D-4922-A4F6-5D757A73A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3F0D7C4-3299-45C6-8D63-14B645D691CE}"/>
              </a:ext>
            </a:extLst>
          </p:cNvPr>
          <p:cNvSpPr>
            <a:spLocks noGrp="1"/>
          </p:cNvSpPr>
          <p:nvPr>
            <p:ph type="dt" sz="half" idx="10"/>
          </p:nvPr>
        </p:nvSpPr>
        <p:spPr/>
        <p:txBody>
          <a:bodyPr/>
          <a:lstStyle/>
          <a:p>
            <a:fld id="{702CB8A4-29BA-45AF-A720-B6E450419EA4}" type="datetimeFigureOut">
              <a:rPr lang="ru-RU" smtClean="0"/>
              <a:t>02.05.2024</a:t>
            </a:fld>
            <a:endParaRPr lang="ru-RU"/>
          </a:p>
        </p:txBody>
      </p:sp>
      <p:sp>
        <p:nvSpPr>
          <p:cNvPr id="6" name="Нижний колонтитул 5">
            <a:extLst>
              <a:ext uri="{FF2B5EF4-FFF2-40B4-BE49-F238E27FC236}">
                <a16:creationId xmlns:a16="http://schemas.microsoft.com/office/drawing/2014/main" id="{053439D1-FE75-444B-B3B9-89FF33FDE03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284A4AA-64BD-4A21-B65D-117E8931B995}"/>
              </a:ext>
            </a:extLst>
          </p:cNvPr>
          <p:cNvSpPr>
            <a:spLocks noGrp="1"/>
          </p:cNvSpPr>
          <p:nvPr>
            <p:ph type="sldNum" sz="quarter" idx="12"/>
          </p:nvPr>
        </p:nvSpPr>
        <p:spPr/>
        <p:txBody>
          <a:bodyPr/>
          <a:lstStyle/>
          <a:p>
            <a:fld id="{5E538B30-1178-4F28-A78C-B638710100D5}" type="slidenum">
              <a:rPr lang="ru-RU" smtClean="0"/>
              <a:t>‹#›</a:t>
            </a:fld>
            <a:endParaRPr lang="ru-RU"/>
          </a:p>
        </p:txBody>
      </p:sp>
    </p:spTree>
    <p:extLst>
      <p:ext uri="{BB962C8B-B14F-4D97-AF65-F5344CB8AC3E}">
        <p14:creationId xmlns:p14="http://schemas.microsoft.com/office/powerpoint/2010/main" val="3869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59AC3E-77C3-436E-A8FB-967E79DCB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9D9CBF8-9370-41B1-91D2-D4431973B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7521749-F8FA-4DDE-98C6-FC2E83E2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CB8A4-29BA-45AF-A720-B6E450419EA4}" type="datetimeFigureOut">
              <a:rPr lang="ru-RU" smtClean="0"/>
              <a:t>02.05.2024</a:t>
            </a:fld>
            <a:endParaRPr lang="ru-RU"/>
          </a:p>
        </p:txBody>
      </p:sp>
      <p:sp>
        <p:nvSpPr>
          <p:cNvPr id="5" name="Нижний колонтитул 4">
            <a:extLst>
              <a:ext uri="{FF2B5EF4-FFF2-40B4-BE49-F238E27FC236}">
                <a16:creationId xmlns:a16="http://schemas.microsoft.com/office/drawing/2014/main" id="{3715C995-E2AB-4DBF-8257-1F72592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33D2AD1-EB3C-47E4-B72B-BDC86BC0A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38B30-1178-4F28-A78C-B638710100D5}" type="slidenum">
              <a:rPr lang="ru-RU" smtClean="0"/>
              <a:t>‹#›</a:t>
            </a:fld>
            <a:endParaRPr lang="ru-RU"/>
          </a:p>
        </p:txBody>
      </p:sp>
    </p:spTree>
    <p:extLst>
      <p:ext uri="{BB962C8B-B14F-4D97-AF65-F5344CB8AC3E}">
        <p14:creationId xmlns:p14="http://schemas.microsoft.com/office/powerpoint/2010/main" val="716850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FF6D76-5C96-4302-AF09-7ED493ADADEA}"/>
              </a:ext>
            </a:extLst>
          </p:cNvPr>
          <p:cNvSpPr>
            <a:spLocks noGrp="1"/>
          </p:cNvSpPr>
          <p:nvPr>
            <p:ph type="ctrTitle"/>
          </p:nvPr>
        </p:nvSpPr>
        <p:spPr>
          <a:xfrm>
            <a:off x="1898708" y="3429000"/>
            <a:ext cx="9144000" cy="2514860"/>
          </a:xfrm>
        </p:spPr>
        <p:txBody>
          <a:bodyPr>
            <a:noAutofit/>
          </a:bodyPr>
          <a:lstStyle/>
          <a:p>
            <a:pPr algn="l"/>
            <a:r>
              <a:rPr lang="ru-RU" sz="3600" b="1" dirty="0">
                <a:solidFill>
                  <a:srgbClr val="002060"/>
                </a:solidFill>
                <a:latin typeface="Franklin Gothic Medium Cond" panose="020B0606030402020204" pitchFamily="34" charset="0"/>
                <a:cs typeface="Arial" panose="020B0604020202020204" pitchFamily="34" charset="0"/>
              </a:rPr>
              <a:t>Мероприятия, способствующие вовлечению детей и подростков в занятия спортом</a:t>
            </a:r>
            <a:br>
              <a:rPr lang="ru-RU" sz="3600" b="1" dirty="0">
                <a:solidFill>
                  <a:srgbClr val="002060"/>
                </a:solidFill>
                <a:latin typeface="Franklin Gothic Medium Cond" panose="020B0606030402020204" pitchFamily="34" charset="0"/>
                <a:cs typeface="Arial" panose="020B0604020202020204" pitchFamily="34" charset="0"/>
              </a:rPr>
            </a:br>
            <a:br>
              <a:rPr lang="ru-RU" sz="3600" b="1" dirty="0">
                <a:solidFill>
                  <a:srgbClr val="002060"/>
                </a:solidFill>
                <a:latin typeface="Franklin Gothic Medium Cond" panose="020B0606030402020204" pitchFamily="34" charset="0"/>
                <a:cs typeface="Arial" panose="020B0604020202020204" pitchFamily="34" charset="0"/>
              </a:rPr>
            </a:br>
            <a:endParaRPr lang="ru-RU" sz="3600" b="1" dirty="0">
              <a:solidFill>
                <a:srgbClr val="002060"/>
              </a:solidFill>
              <a:latin typeface="Franklin Gothic Medium Cond" panose="020B06060304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284960A6-B88C-4149-AF20-D6902778C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050" y="334987"/>
            <a:ext cx="3886059" cy="1509935"/>
          </a:xfrm>
          <a:prstGeom prst="rect">
            <a:avLst/>
          </a:prstGeom>
        </p:spPr>
      </p:pic>
      <p:sp>
        <p:nvSpPr>
          <p:cNvPr id="7" name="Прямоугольник 6">
            <a:extLst>
              <a:ext uri="{FF2B5EF4-FFF2-40B4-BE49-F238E27FC236}">
                <a16:creationId xmlns:a16="http://schemas.microsoft.com/office/drawing/2014/main" id="{05F9A3D8-76DE-4FD2-9775-67095C743A5A}"/>
              </a:ext>
            </a:extLst>
          </p:cNvPr>
          <p:cNvSpPr/>
          <p:nvPr/>
        </p:nvSpPr>
        <p:spPr>
          <a:xfrm>
            <a:off x="1149292" y="5116365"/>
            <a:ext cx="11073468" cy="160310"/>
          </a:xfrm>
          <a:prstGeom prst="rect">
            <a:avLst/>
          </a:prstGeom>
          <a:gradFill flip="none" rotWithShape="1">
            <a:gsLst>
              <a:gs pos="32000">
                <a:srgbClr val="002060"/>
              </a:gs>
              <a:gs pos="70000">
                <a:srgbClr val="002060">
                  <a:tint val="44500"/>
                  <a:satMod val="160000"/>
                </a:srgbClr>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26FCC6FA-3A82-4D08-8B07-C483E359C434}"/>
              </a:ext>
            </a:extLst>
          </p:cNvPr>
          <p:cNvSpPr/>
          <p:nvPr/>
        </p:nvSpPr>
        <p:spPr>
          <a:xfrm>
            <a:off x="-8388" y="0"/>
            <a:ext cx="1510018" cy="70215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внобедренный треугольник 7">
            <a:extLst>
              <a:ext uri="{FF2B5EF4-FFF2-40B4-BE49-F238E27FC236}">
                <a16:creationId xmlns:a16="http://schemas.microsoft.com/office/drawing/2014/main" id="{D3729023-FE92-4440-80FD-3A289280D9A5}"/>
              </a:ext>
            </a:extLst>
          </p:cNvPr>
          <p:cNvSpPr/>
          <p:nvPr/>
        </p:nvSpPr>
        <p:spPr>
          <a:xfrm rot="5400000">
            <a:off x="1374336" y="3969667"/>
            <a:ext cx="394283" cy="381699"/>
          </a:xfrm>
          <a:prstGeom prst="triangl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CA5EE5C8-78C3-404B-9029-65876B33038E}"/>
              </a:ext>
            </a:extLst>
          </p:cNvPr>
          <p:cNvSpPr txBox="1"/>
          <p:nvPr/>
        </p:nvSpPr>
        <p:spPr>
          <a:xfrm>
            <a:off x="1988191" y="5470540"/>
            <a:ext cx="7432645" cy="369332"/>
          </a:xfrm>
          <a:prstGeom prst="rect">
            <a:avLst/>
          </a:prstGeom>
          <a:noFill/>
        </p:spPr>
        <p:txBody>
          <a:bodyPr wrap="square" rtlCol="0">
            <a:spAutoFit/>
          </a:bodyPr>
          <a:lstStyle/>
          <a:p>
            <a:r>
              <a:rPr lang="ru-RU" dirty="0">
                <a:solidFill>
                  <a:srgbClr val="002060"/>
                </a:solidFill>
                <a:latin typeface="Franklin Gothic Book" panose="020B0503020102020204" pitchFamily="34" charset="0"/>
              </a:rPr>
              <a:t>Смирнова Екатерина Сергеевна</a:t>
            </a:r>
          </a:p>
        </p:txBody>
      </p:sp>
    </p:spTree>
    <p:extLst>
      <p:ext uri="{BB962C8B-B14F-4D97-AF65-F5344CB8AC3E}">
        <p14:creationId xmlns:p14="http://schemas.microsoft.com/office/powerpoint/2010/main" val="46375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29335"/>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3200" b="1" dirty="0">
                <a:solidFill>
                  <a:schemeClr val="bg1"/>
                </a:solidFill>
                <a:effectLst/>
                <a:latin typeface="Franklin Gothic Demi Cond" panose="020B0706030402020204" pitchFamily="34" charset="0"/>
                <a:ea typeface="Times New Roman" panose="02020603050405020304" pitchFamily="18" charset="0"/>
              </a:rPr>
              <a:t>Создание ситуации успеха и социального признания</a:t>
            </a:r>
            <a:endParaRPr lang="ru-RU" sz="60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853441" y="1767840"/>
            <a:ext cx="10023566" cy="3792064"/>
          </a:xfrm>
          <a:prstGeom prst="rect">
            <a:avLst/>
          </a:prstGeom>
          <a:noFill/>
        </p:spPr>
        <p:txBody>
          <a:bodyPr wrap="square">
            <a:spAutoFit/>
          </a:bodyPr>
          <a:lstStyle/>
          <a:p>
            <a:pPr algn="just">
              <a:lnSpc>
                <a:spcPct val="107000"/>
              </a:lnSpc>
              <a:spcAft>
                <a:spcPts val="800"/>
              </a:spcAft>
            </a:pPr>
            <a:r>
              <a:rPr lang="ru-RU" sz="2200" dirty="0">
                <a:solidFill>
                  <a:schemeClr val="tx2">
                    <a:lumMod val="50000"/>
                  </a:schemeClr>
                </a:solidFill>
                <a:effectLst/>
                <a:latin typeface="Franklin Gothic Book" panose="020B0503020102020204" pitchFamily="34" charset="0"/>
                <a:ea typeface="Calibri" panose="020F0502020204030204" pitchFamily="34" charset="0"/>
                <a:cs typeface="Calibri" panose="020F0502020204030204" pitchFamily="34" charset="0"/>
              </a:rPr>
              <a:t>     Эту естественную потребность для детей, которые готовы хорошо и усердно учиться для того, чтобы их любили, уважали значимые взрослые, так же следует целенаправленно использовать. Этот источник учебной активности мощно используется в сегодняшней педагогической практике и родителями, и учителями. Следует обращать внимание на правильное выполнение деталей задания и часто хвалить за заслуги, поощрять. Поощрять важно за правильное выполнение действий, а не просто результат. </a:t>
            </a:r>
          </a:p>
          <a:p>
            <a:pPr algn="just">
              <a:lnSpc>
                <a:spcPct val="107000"/>
              </a:lnSpc>
              <a:spcAft>
                <a:spcPts val="800"/>
              </a:spcAft>
            </a:pPr>
            <a:r>
              <a:rPr lang="ru-RU" sz="2200" dirty="0">
                <a:solidFill>
                  <a:schemeClr val="tx2">
                    <a:lumMod val="50000"/>
                  </a:schemeClr>
                </a:solidFill>
                <a:effectLst/>
                <a:latin typeface="Franklin Gothic Book" panose="020B0503020102020204" pitchFamily="34" charset="0"/>
                <a:ea typeface="Calibri" panose="020F0502020204030204" pitchFamily="34" charset="0"/>
                <a:cs typeface="Calibri" panose="020F0502020204030204" pitchFamily="34" charset="0"/>
              </a:rPr>
              <a:t>     Важно использовать словесные подбадривания и поощрения и, такие как, похлопывание по плечу и дружеская улыбка. Хвалить детей искренне. Неискренняя похвала или поощрение – неэффективны. </a:t>
            </a:r>
          </a:p>
        </p:txBody>
      </p:sp>
    </p:spTree>
    <p:extLst>
      <p:ext uri="{BB962C8B-B14F-4D97-AF65-F5344CB8AC3E}">
        <p14:creationId xmlns:p14="http://schemas.microsoft.com/office/powerpoint/2010/main" val="43994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29335"/>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3200" b="1" dirty="0">
                <a:solidFill>
                  <a:schemeClr val="bg1"/>
                </a:solidFill>
                <a:effectLst/>
                <a:latin typeface="Franklin Gothic Demi Cond" panose="020B0706030402020204" pitchFamily="34" charset="0"/>
                <a:ea typeface="Times New Roman" panose="02020603050405020304" pitchFamily="18" charset="0"/>
              </a:rPr>
              <a:t>Вывод</a:t>
            </a:r>
            <a:endParaRPr lang="ru-RU" sz="60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853441" y="1767840"/>
            <a:ext cx="10023566" cy="1878078"/>
          </a:xfrm>
          <a:prstGeom prst="rect">
            <a:avLst/>
          </a:prstGeom>
          <a:noFill/>
        </p:spPr>
        <p:txBody>
          <a:bodyPr wrap="square">
            <a:spAutoFit/>
          </a:bodyPr>
          <a:lstStyle/>
          <a:p>
            <a:pPr algn="just">
              <a:lnSpc>
                <a:spcPct val="107000"/>
              </a:lnSpc>
              <a:spcAft>
                <a:spcPts val="800"/>
              </a:spcAft>
            </a:pPr>
            <a:r>
              <a:rPr lang="ru-RU" sz="2200" dirty="0">
                <a:solidFill>
                  <a:schemeClr val="tx2">
                    <a:lumMod val="50000"/>
                  </a:schemeClr>
                </a:solidFill>
                <a:effectLst/>
                <a:latin typeface="Franklin Gothic Book" panose="020B0503020102020204" pitchFamily="34" charset="0"/>
                <a:ea typeface="Calibri" panose="020F0502020204030204" pitchFamily="34" charset="0"/>
                <a:cs typeface="Calibri" panose="020F0502020204030204" pitchFamily="34" charset="0"/>
              </a:rPr>
              <a:t>     Таким образом, познакомившись с разными видами спорта, историей  олимпийского движения, попробовав свои силы в спортивных соревнованиях,  дети быстрей получают установку на увлечение занятиями спортом, осмысление значимости спорта для развития физических качеств и проявляют раннюю  активную спортивную деятельность.</a:t>
            </a:r>
          </a:p>
        </p:txBody>
      </p:sp>
    </p:spTree>
    <p:extLst>
      <p:ext uri="{BB962C8B-B14F-4D97-AF65-F5344CB8AC3E}">
        <p14:creationId xmlns:p14="http://schemas.microsoft.com/office/powerpoint/2010/main" val="423380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2200" b="1" dirty="0">
                <a:solidFill>
                  <a:schemeClr val="bg1"/>
                </a:solidFill>
                <a:effectLst/>
                <a:latin typeface="Franklin Gothic Demi Cond" panose="020B0706030402020204" pitchFamily="34" charset="0"/>
                <a:ea typeface="Times New Roman" panose="02020603050405020304" pitchFamily="18" charset="0"/>
              </a:rPr>
              <a:t>Рекомендованные мероприятия, способствующие вовлечению детей  от </a:t>
            </a:r>
            <a:br>
              <a:rPr lang="ru-RU" sz="2200" b="1" dirty="0">
                <a:solidFill>
                  <a:schemeClr val="bg1"/>
                </a:solidFill>
                <a:effectLst/>
                <a:latin typeface="Franklin Gothic Demi Cond" panose="020B0706030402020204" pitchFamily="34" charset="0"/>
                <a:ea typeface="Times New Roman" panose="02020603050405020304" pitchFamily="18" charset="0"/>
              </a:rPr>
            </a:br>
            <a:r>
              <a:rPr lang="ru-RU" sz="2200" b="1" dirty="0">
                <a:solidFill>
                  <a:schemeClr val="bg1"/>
                </a:solidFill>
                <a:effectLst/>
                <a:latin typeface="Franklin Gothic Demi Cond" panose="020B0706030402020204" pitchFamily="34" charset="0"/>
                <a:ea typeface="Times New Roman" panose="02020603050405020304" pitchFamily="18" charset="0"/>
              </a:rPr>
              <a:t>11 лет в занятия спортом в условиях малых городов и сельской местности</a:t>
            </a:r>
            <a:br>
              <a:rPr lang="ru-RU" sz="2200" b="1" dirty="0">
                <a:solidFill>
                  <a:schemeClr val="bg1"/>
                </a:solidFill>
                <a:effectLst/>
                <a:latin typeface="Franklin Gothic Demi Cond" panose="020B0706030402020204" pitchFamily="34" charset="0"/>
                <a:ea typeface="Times New Roman" panose="02020603050405020304" pitchFamily="18" charset="0"/>
              </a:rPr>
            </a:br>
            <a:r>
              <a:rPr lang="ru-RU" sz="2200" b="1" dirty="0">
                <a:solidFill>
                  <a:schemeClr val="bg1"/>
                </a:solidFill>
                <a:effectLst/>
                <a:latin typeface="Franklin Gothic Demi Cond" panose="020B0706030402020204" pitchFamily="34" charset="0"/>
                <a:ea typeface="Times New Roman" panose="02020603050405020304" pitchFamily="18" charset="0"/>
              </a:rPr>
              <a:t>с привлечением тренера-общественника</a:t>
            </a:r>
            <a:endParaRPr lang="ru-RU" sz="2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761505" y="1569710"/>
            <a:ext cx="9685873" cy="3416320"/>
          </a:xfrm>
          <a:prstGeom prst="rect">
            <a:avLst/>
          </a:prstGeom>
          <a:noFill/>
        </p:spPr>
        <p:txBody>
          <a:bodyPr wrap="square">
            <a:spAutoFit/>
          </a:bodyPr>
          <a:lstStyle/>
          <a:p>
            <a:pPr marL="342900" indent="-342900">
              <a:buFont typeface="Arial" panose="020B0604020202020204" pitchFamily="34" charset="0"/>
              <a:buChar char="•"/>
            </a:pPr>
            <a:r>
              <a:rPr lang="ru-RU" sz="2400" dirty="0">
                <a:solidFill>
                  <a:schemeClr val="tx2">
                    <a:lumMod val="50000"/>
                  </a:schemeClr>
                </a:solidFill>
                <a:effectLst/>
                <a:latin typeface="Franklin Gothic Book" panose="020B0503020102020204" pitchFamily="34" charset="0"/>
                <a:ea typeface="Calibri" panose="020F0502020204030204" pitchFamily="34" charset="0"/>
              </a:rPr>
              <a:t>Наглядно-обучающие элементы спорта</a:t>
            </a:r>
          </a:p>
          <a:p>
            <a:pPr marL="342900" indent="-342900">
              <a:buFont typeface="Arial" panose="020B0604020202020204" pitchFamily="34" charset="0"/>
              <a:buChar char="•"/>
            </a:pP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Развитие</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инфраструктуры</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спорта</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и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обеспечение</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доступности</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массовых</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мероприятий</a:t>
            </a:r>
            <a:endParaRPr lang="ru-RU" sz="2400" dirty="0">
              <a:solidFill>
                <a:schemeClr val="tx2">
                  <a:lumMod val="50000"/>
                </a:schemeClr>
              </a:solidFill>
              <a:effectLst/>
              <a:latin typeface="Franklin Gothic Book" panose="020B0503020102020204" pitchFamily="34" charset="0"/>
              <a:ea typeface="Calibri" panose="020F0502020204030204" pitchFamily="34" charset="0"/>
            </a:endParaRPr>
          </a:p>
          <a:p>
            <a:pPr marL="342900" indent="-342900">
              <a:buFont typeface="Arial" panose="020B0604020202020204" pitchFamily="34" charset="0"/>
              <a:buChar char="•"/>
            </a:pP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Проведение</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Дней</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здоровья</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endParaRPr lang="ru-RU" sz="2400" dirty="0">
              <a:solidFill>
                <a:schemeClr val="tx2">
                  <a:lumMod val="50000"/>
                </a:schemeClr>
              </a:solidFill>
              <a:latin typeface="Franklin Gothic Book" panose="020B0503020102020204" pitchFamily="34" charset="0"/>
              <a:ea typeface="Calibri" panose="020F0502020204030204" pitchFamily="34" charset="0"/>
            </a:endParaRPr>
          </a:p>
          <a:p>
            <a:pPr marL="342900" indent="-342900">
              <a:buFont typeface="Arial" panose="020B0604020202020204" pitchFamily="34" charset="0"/>
              <a:buChar char="•"/>
            </a:pP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Спортивные</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праздники</a:t>
            </a:r>
            <a:endParaRPr lang="ru-RU" sz="2400" dirty="0">
              <a:solidFill>
                <a:schemeClr val="tx2">
                  <a:lumMod val="50000"/>
                </a:schemeClr>
              </a:solidFill>
              <a:effectLst/>
              <a:latin typeface="Franklin Gothic Book" panose="020B0503020102020204" pitchFamily="34" charset="0"/>
              <a:ea typeface="Calibri" panose="020F0502020204030204" pitchFamily="34" charset="0"/>
            </a:endParaRPr>
          </a:p>
          <a:p>
            <a:pPr marL="342900" indent="-342900">
              <a:buFont typeface="Arial" panose="020B0604020202020204" pitchFamily="34" charset="0"/>
              <a:buChar char="•"/>
            </a:pP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Спортивно-оздоровительные</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лагеря</a:t>
            </a:r>
            <a:endParaRPr lang="ru-RU" sz="2400" dirty="0">
              <a:solidFill>
                <a:schemeClr val="tx2">
                  <a:lumMod val="50000"/>
                </a:schemeClr>
              </a:solidFill>
              <a:latin typeface="Franklin Gothic Book" panose="020B0503020102020204" pitchFamily="34" charset="0"/>
              <a:ea typeface="Calibri" panose="020F0502020204030204" pitchFamily="34" charset="0"/>
            </a:endParaRPr>
          </a:p>
          <a:p>
            <a:pPr marL="342900" indent="-342900">
              <a:buFont typeface="Arial" panose="020B0604020202020204" pitchFamily="34" charset="0"/>
              <a:buChar char="•"/>
            </a:pP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Военно-патриотическое</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направление</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Комплекс</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ГТО</a:t>
            </a:r>
            <a:endParaRPr lang="ru-RU" sz="2400" dirty="0">
              <a:solidFill>
                <a:schemeClr val="tx2">
                  <a:lumMod val="50000"/>
                </a:schemeClr>
              </a:solidFill>
              <a:effectLst/>
              <a:latin typeface="Franklin Gothic Book" panose="020B0503020102020204" pitchFamily="34" charset="0"/>
              <a:ea typeface="Calibri" panose="020F0502020204030204" pitchFamily="34" charset="0"/>
            </a:endParaRPr>
          </a:p>
          <a:p>
            <a:pPr marL="342900" indent="-342900">
              <a:buFont typeface="Arial" panose="020B0604020202020204" pitchFamily="34" charset="0"/>
              <a:buChar char="•"/>
            </a:pPr>
            <a:r>
              <a:rPr lang="en-US" sz="2400" b="1" dirty="0" err="1">
                <a:solidFill>
                  <a:schemeClr val="tx2">
                    <a:lumMod val="50000"/>
                  </a:schemeClr>
                </a:solidFill>
                <a:effectLst/>
                <a:latin typeface="Franklin Gothic Book" panose="020B0503020102020204" pitchFamily="34" charset="0"/>
                <a:ea typeface="Calibri" panose="020F0502020204030204" pitchFamily="34" charset="0"/>
              </a:rPr>
              <a:t>Ведение</a:t>
            </a:r>
            <a:r>
              <a:rPr lang="en-US" sz="2400" b="1"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b="1" dirty="0" err="1">
                <a:solidFill>
                  <a:schemeClr val="tx2">
                    <a:lumMod val="50000"/>
                  </a:schemeClr>
                </a:solidFill>
                <a:effectLst/>
                <a:latin typeface="Franklin Gothic Book" panose="020B0503020102020204" pitchFamily="34" charset="0"/>
                <a:ea typeface="Calibri" panose="020F0502020204030204" pitchFamily="34" charset="0"/>
              </a:rPr>
              <a:t>спортивного</a:t>
            </a:r>
            <a:r>
              <a:rPr lang="en-US" sz="2400" b="1"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b="1" dirty="0" err="1">
                <a:solidFill>
                  <a:schemeClr val="tx2">
                    <a:lumMod val="50000"/>
                  </a:schemeClr>
                </a:solidFill>
                <a:effectLst/>
                <a:latin typeface="Franklin Gothic Book" panose="020B0503020102020204" pitchFamily="34" charset="0"/>
                <a:ea typeface="Calibri" panose="020F0502020204030204" pitchFamily="34" charset="0"/>
              </a:rPr>
              <a:t>дневника</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как</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способ</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достижения</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успешности</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и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повышения</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мотивации</a:t>
            </a:r>
            <a:r>
              <a:rPr lang="en-US" sz="2400" dirty="0">
                <a:solidFill>
                  <a:schemeClr val="tx2">
                    <a:lumMod val="50000"/>
                  </a:schemeClr>
                </a:solidFill>
                <a:effectLst/>
                <a:latin typeface="Franklin Gothic Book" panose="020B0503020102020204" pitchFamily="34" charset="0"/>
                <a:ea typeface="Calibri" panose="020F0502020204030204" pitchFamily="34" charset="0"/>
              </a:rPr>
              <a:t> в </a:t>
            </a:r>
            <a:r>
              <a:rPr lang="en-US" sz="2400" dirty="0" err="1">
                <a:solidFill>
                  <a:schemeClr val="tx2">
                    <a:lumMod val="50000"/>
                  </a:schemeClr>
                </a:solidFill>
                <a:effectLst/>
                <a:latin typeface="Franklin Gothic Book" panose="020B0503020102020204" pitchFamily="34" charset="0"/>
                <a:ea typeface="Calibri" panose="020F0502020204030204" pitchFamily="34" charset="0"/>
              </a:rPr>
              <a:t>спорте</a:t>
            </a:r>
            <a:endParaRPr lang="ru-RU" sz="240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04344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3200" b="1" dirty="0">
                <a:solidFill>
                  <a:schemeClr val="bg1"/>
                </a:solidFill>
                <a:effectLst/>
                <a:latin typeface="Franklin Gothic Demi Cond" panose="020B0706030402020204" pitchFamily="34" charset="0"/>
                <a:ea typeface="Times New Roman" panose="02020603050405020304" pitchFamily="18" charset="0"/>
              </a:rPr>
              <a:t>Наглядно-обучающие элементы спорта</a:t>
            </a:r>
            <a:endParaRPr lang="ru-RU" sz="3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761763" y="1468716"/>
            <a:ext cx="10115501" cy="5145768"/>
          </a:xfrm>
          <a:prstGeom prst="rect">
            <a:avLst/>
          </a:prstGeom>
          <a:noFill/>
        </p:spPr>
        <p:txBody>
          <a:bodyPr wrap="square">
            <a:spAutoFit/>
          </a:bodyPr>
          <a:lstStyle/>
          <a:p>
            <a:pPr algn="just">
              <a:lnSpc>
                <a:spcPct val="150000"/>
              </a:lnSpc>
            </a:pPr>
            <a:r>
              <a:rPr lang="ru-RU" sz="1700" dirty="0">
                <a:solidFill>
                  <a:schemeClr val="tx2">
                    <a:lumMod val="50000"/>
                  </a:schemeClr>
                </a:solidFill>
                <a:effectLst/>
                <a:latin typeface="Franklin Gothic Book" panose="020B0503020102020204" pitchFamily="34" charset="0"/>
                <a:ea typeface="Calibri" panose="020F0502020204030204" pitchFamily="34" charset="0"/>
              </a:rPr>
              <a:t>     Наглядная агитация, показ презентаций спортивно-массовых мероприятий повышает интерес подростков к спорту. Важно чтобы дети данной возрастной группы были активными участниками предлагаемых мероприятий. </a:t>
            </a:r>
          </a:p>
          <a:p>
            <a:pPr algn="just">
              <a:lnSpc>
                <a:spcPct val="150000"/>
              </a:lnSpc>
            </a:pPr>
            <a:r>
              <a:rPr lang="ru-RU" sz="1700" b="1" dirty="0">
                <a:solidFill>
                  <a:schemeClr val="tx2">
                    <a:lumMod val="50000"/>
                  </a:schemeClr>
                </a:solidFill>
                <a:effectLst/>
                <a:latin typeface="Franklin Gothic Book" panose="020B0503020102020204" pitchFamily="34" charset="0"/>
                <a:ea typeface="Calibri" panose="020F0502020204030204" pitchFamily="34" charset="0"/>
              </a:rPr>
              <a:t>     Наиболее предпочтительными и вызывающими интерес среди школьников среднего звена является:</a:t>
            </a:r>
          </a:p>
          <a:p>
            <a:pPr algn="just">
              <a:lnSpc>
                <a:spcPct val="150000"/>
              </a:lnSpc>
            </a:pPr>
            <a:r>
              <a:rPr lang="ru-RU" sz="1700" dirty="0">
                <a:solidFill>
                  <a:schemeClr val="tx2">
                    <a:lumMod val="50000"/>
                  </a:schemeClr>
                </a:solidFill>
                <a:effectLst/>
                <a:latin typeface="Franklin Gothic Book" panose="020B0503020102020204" pitchFamily="34" charset="0"/>
                <a:ea typeface="Calibri" panose="020F0502020204030204" pitchFamily="34" charset="0"/>
              </a:rPr>
              <a:t>- Видеосюжеты о тренировках спортсменов высокого класса, их интервью, рассказ такого спортсмена о своем пути в спорте.</a:t>
            </a:r>
          </a:p>
          <a:p>
            <a:pPr algn="just">
              <a:lnSpc>
                <a:spcPct val="150000"/>
              </a:lnSpc>
            </a:pPr>
            <a:r>
              <a:rPr lang="ru-RU" sz="1700" dirty="0">
                <a:solidFill>
                  <a:schemeClr val="tx2">
                    <a:lumMod val="50000"/>
                  </a:schemeClr>
                </a:solidFill>
                <a:effectLst/>
                <a:latin typeface="Franklin Gothic Book" panose="020B0503020102020204" pitchFamily="34" charset="0"/>
                <a:ea typeface="Calibri" panose="020F0502020204030204" pitchFamily="34" charset="0"/>
              </a:rPr>
              <a:t>- Совместный просмотр фильмов о спорте, причем как современных, так и прошлых лет, где всегда показан спортивный накал, решение личных проблем через спорт, где есть особо привлекательные и харизматичные актеры. После фильма хорошо обсудить сюжет важно чтобы дети высказали свое мнение и задали вопросы.</a:t>
            </a:r>
          </a:p>
          <a:p>
            <a:pPr algn="just">
              <a:lnSpc>
                <a:spcPct val="150000"/>
              </a:lnSpc>
            </a:pPr>
            <a:r>
              <a:rPr lang="ru-RU" sz="1700" dirty="0">
                <a:solidFill>
                  <a:schemeClr val="tx2">
                    <a:lumMod val="50000"/>
                  </a:schemeClr>
                </a:solidFill>
                <a:effectLst/>
                <a:latin typeface="Franklin Gothic Book" panose="020B0503020102020204" pitchFamily="34" charset="0"/>
                <a:ea typeface="Calibri" panose="020F0502020204030204" pitchFamily="34" charset="0"/>
              </a:rPr>
              <a:t>- Проведение тематических конкурсов по созданию коллажа, эмблем, девизов, посвященных спортивным мероприятиям школы, города, страны Спартакиады, Чемпионаты, Олимпийские игры. Дети данной возрастной группы </a:t>
            </a:r>
          </a:p>
        </p:txBody>
      </p:sp>
    </p:spTree>
    <p:extLst>
      <p:ext uri="{BB962C8B-B14F-4D97-AF65-F5344CB8AC3E}">
        <p14:creationId xmlns:p14="http://schemas.microsoft.com/office/powerpoint/2010/main" val="3966126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3200" b="1" dirty="0">
                <a:solidFill>
                  <a:schemeClr val="bg1"/>
                </a:solidFill>
                <a:effectLst/>
                <a:latin typeface="Franklin Gothic Demi Cond" panose="020B0706030402020204" pitchFamily="34" charset="0"/>
                <a:ea typeface="Times New Roman" panose="02020603050405020304" pitchFamily="18" charset="0"/>
              </a:rPr>
              <a:t>Развитие инфраструктуры спорта и обеспечение </a:t>
            </a:r>
            <a:br>
              <a:rPr lang="ru-RU" sz="3200" b="1" dirty="0">
                <a:solidFill>
                  <a:schemeClr val="bg1"/>
                </a:solidFill>
                <a:effectLst/>
                <a:latin typeface="Franklin Gothic Demi Cond" panose="020B0706030402020204" pitchFamily="34" charset="0"/>
                <a:ea typeface="Times New Roman" panose="02020603050405020304" pitchFamily="18" charset="0"/>
              </a:rPr>
            </a:br>
            <a:r>
              <a:rPr lang="ru-RU" sz="3200" b="1" dirty="0">
                <a:solidFill>
                  <a:schemeClr val="bg1"/>
                </a:solidFill>
                <a:effectLst/>
                <a:latin typeface="Franklin Gothic Demi Cond" panose="020B0706030402020204" pitchFamily="34" charset="0"/>
                <a:ea typeface="Times New Roman" panose="02020603050405020304" pitchFamily="18" charset="0"/>
              </a:rPr>
              <a:t>доступности массовых мероприятий занятий спортом</a:t>
            </a:r>
            <a:endParaRPr lang="ru-RU" sz="3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761763" y="1468716"/>
            <a:ext cx="10115501" cy="3267561"/>
          </a:xfrm>
          <a:prstGeom prst="rect">
            <a:avLst/>
          </a:prstGeom>
          <a:noFill/>
        </p:spPr>
        <p:txBody>
          <a:bodyPr wrap="square">
            <a:spAutoFit/>
          </a:bodyPr>
          <a:lstStyle/>
          <a:p>
            <a:pPr algn="just">
              <a:lnSpc>
                <a:spcPct val="150000"/>
              </a:lnSpc>
            </a:pPr>
            <a:r>
              <a:rPr lang="ru-RU" sz="1700" dirty="0">
                <a:solidFill>
                  <a:schemeClr val="tx2">
                    <a:lumMod val="50000"/>
                  </a:schemeClr>
                </a:solidFill>
                <a:effectLst/>
                <a:latin typeface="Franklin Gothic Book" panose="020B0503020102020204" pitchFamily="34" charset="0"/>
                <a:ea typeface="Calibri" panose="020F0502020204030204" pitchFamily="34" charset="0"/>
              </a:rPr>
              <a:t>     </a:t>
            </a:r>
            <a:r>
              <a:rPr lang="ru-RU" sz="2000" dirty="0">
                <a:solidFill>
                  <a:schemeClr val="tx2">
                    <a:lumMod val="50000"/>
                  </a:schemeClr>
                </a:solidFill>
                <a:effectLst/>
                <a:latin typeface="Franklin Gothic Book" panose="020B0503020102020204" pitchFamily="34" charset="0"/>
                <a:ea typeface="Calibri" panose="020F0502020204030204" pitchFamily="34" charset="0"/>
              </a:rPr>
              <a:t>Спорт формирует у подростков грамотное отношение к себе, к своему телу, содействует воспитанию волевых и моральных качеств, необходимости укрепления здоровья и самосовершенствования. Поэтому так важно сегодня создать возле школы не просто современную спортивную площадку, а целый комплекс, в который войдут и беговая дорожка, и площадка для футбольной, баскетбольной и других игр. Универсальные открытые спортивные площадки привлекают детей и родителей к активному отдыху, давая возможность организовать свой досуг с пользой. </a:t>
            </a:r>
            <a:endParaRPr lang="ru-RU" sz="1700" dirty="0">
              <a:solidFill>
                <a:schemeClr val="tx2">
                  <a:lumMod val="50000"/>
                </a:schemeClr>
              </a:solidFill>
              <a:effectLst/>
              <a:latin typeface="Franklin Gothic Book" panose="020B0503020102020204" pitchFamily="34" charset="0"/>
              <a:ea typeface="Calibri" panose="020F0502020204030204" pitchFamily="34" charset="0"/>
            </a:endParaRPr>
          </a:p>
        </p:txBody>
      </p:sp>
    </p:spTree>
    <p:extLst>
      <p:ext uri="{BB962C8B-B14F-4D97-AF65-F5344CB8AC3E}">
        <p14:creationId xmlns:p14="http://schemas.microsoft.com/office/powerpoint/2010/main" val="39870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rmAutofit/>
          </a:bodyPr>
          <a:lstStyle/>
          <a:p>
            <a:r>
              <a:rPr lang="ru-RU" sz="3600" b="1" dirty="0">
                <a:solidFill>
                  <a:schemeClr val="bg1"/>
                </a:solidFill>
                <a:effectLst/>
                <a:latin typeface="Franklin Gothic Demi Cond" panose="020B0706030402020204" pitchFamily="34" charset="0"/>
                <a:ea typeface="Times New Roman" panose="02020603050405020304" pitchFamily="18" charset="0"/>
              </a:rPr>
              <a:t>Проведение Дней здоровья</a:t>
            </a:r>
            <a:endParaRPr lang="ru-RU" sz="7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761505" y="1569710"/>
            <a:ext cx="9685873" cy="4190891"/>
          </a:xfrm>
          <a:prstGeom prst="rect">
            <a:avLst/>
          </a:prstGeom>
          <a:noFill/>
        </p:spPr>
        <p:txBody>
          <a:bodyPr wrap="square">
            <a:spAutoFit/>
          </a:bodyPr>
          <a:lstStyle/>
          <a:p>
            <a:pPr lvl="0" algn="just">
              <a:lnSpc>
                <a:spcPct val="150000"/>
              </a:lnSpc>
            </a:pPr>
            <a:r>
              <a:rPr lang="ru-RU" sz="2000" dirty="0">
                <a:effectLst/>
                <a:latin typeface="Franklin Gothic Book" panose="020B0503020102020204" pitchFamily="34" charset="0"/>
                <a:ea typeface="Calibri" panose="020F0502020204030204" pitchFamily="34" charset="0"/>
                <a:cs typeface="Times New Roman" panose="02020603050405020304" pitchFamily="18" charset="0"/>
              </a:rPr>
              <a:t>     Тренеру-общественнику следует организовывать совместно с муниципалитетом и администрацией школ. </a:t>
            </a:r>
          </a:p>
          <a:p>
            <a:pPr lvl="0" algn="just">
              <a:lnSpc>
                <a:spcPct val="150000"/>
              </a:lnSpc>
            </a:pPr>
            <a:r>
              <a:rPr lang="ru-RU" sz="2000" dirty="0">
                <a:effectLst/>
                <a:latin typeface="Franklin Gothic Book" panose="020B0503020102020204" pitchFamily="34" charset="0"/>
                <a:ea typeface="Calibri" panose="020F0502020204030204" pitchFamily="34" charset="0"/>
                <a:cs typeface="Times New Roman" panose="02020603050405020304" pitchFamily="18" charset="0"/>
              </a:rPr>
              <a:t>     Важна периодичность – не реже один раз в четверть с охватом всех учащихся 5-11-х классов. В программу входят спортивные и подвижные игры, "веселые старты" и различные эстафеты. Учитывая желание конкурировать и лидировать выявленные в данной возрастной группе важно выбрать лучший класс-команда и лучший спортсмен школы и пр. </a:t>
            </a:r>
          </a:p>
          <a:p>
            <a:pPr lvl="0" algn="just">
              <a:lnSpc>
                <a:spcPct val="150000"/>
              </a:lnSpc>
            </a:pPr>
            <a:r>
              <a:rPr lang="ru-RU" sz="2000" dirty="0">
                <a:effectLst/>
                <a:latin typeface="Franklin Gothic Book" panose="020B0503020102020204" pitchFamily="34" charset="0"/>
                <a:ea typeface="Calibri" panose="020F0502020204030204" pitchFamily="34" charset="0"/>
                <a:cs typeface="Times New Roman" panose="02020603050405020304" pitchFamily="18" charset="0"/>
              </a:rPr>
              <a:t>     Дети всегда с большим энтузиазмом готовятся, рисуют газеты, готовят "</a:t>
            </a:r>
            <a:r>
              <a:rPr lang="ru-RU" sz="2000" dirty="0" err="1">
                <a:effectLst/>
                <a:latin typeface="Franklin Gothic Book" panose="020B0503020102020204" pitchFamily="34" charset="0"/>
                <a:ea typeface="Calibri" panose="020F0502020204030204" pitchFamily="34" charset="0"/>
                <a:cs typeface="Times New Roman" panose="02020603050405020304" pitchFamily="18" charset="0"/>
              </a:rPr>
              <a:t>речевки</a:t>
            </a:r>
            <a:r>
              <a:rPr lang="ru-RU" sz="2000" dirty="0">
                <a:effectLst/>
                <a:latin typeface="Franklin Gothic Book" panose="020B0503020102020204" pitchFamily="34" charset="0"/>
                <a:ea typeface="Calibri" panose="020F0502020204030204" pitchFamily="34" charset="0"/>
                <a:cs typeface="Times New Roman" panose="02020603050405020304" pitchFamily="18" charset="0"/>
              </a:rPr>
              <a:t>" и "</a:t>
            </a:r>
            <a:r>
              <a:rPr lang="ru-RU" sz="2000" dirty="0" err="1">
                <a:effectLst/>
                <a:latin typeface="Franklin Gothic Book" panose="020B0503020102020204" pitchFamily="34" charset="0"/>
                <a:ea typeface="Calibri" panose="020F0502020204030204" pitchFamily="34" charset="0"/>
                <a:cs typeface="Times New Roman" panose="02020603050405020304" pitchFamily="18" charset="0"/>
              </a:rPr>
              <a:t>кричалки</a:t>
            </a:r>
            <a:r>
              <a:rPr lang="ru-RU" sz="2000" dirty="0">
                <a:effectLst/>
                <a:latin typeface="Franklin Gothic Book" panose="020B05030201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4760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rmAutofit/>
          </a:bodyPr>
          <a:lstStyle/>
          <a:p>
            <a:r>
              <a:rPr lang="ru-RU" sz="3600" b="1" dirty="0">
                <a:solidFill>
                  <a:schemeClr val="bg1"/>
                </a:solidFill>
                <a:effectLst/>
                <a:latin typeface="Franklin Gothic Demi Cond" panose="020B0706030402020204" pitchFamily="34" charset="0"/>
                <a:ea typeface="Times New Roman" panose="02020603050405020304" pitchFamily="18" charset="0"/>
              </a:rPr>
              <a:t>Спортивные праздники</a:t>
            </a:r>
            <a:endParaRPr lang="ru-RU" sz="7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805048" y="1578419"/>
            <a:ext cx="9685873" cy="2805896"/>
          </a:xfrm>
          <a:prstGeom prst="rect">
            <a:avLst/>
          </a:prstGeom>
          <a:noFill/>
        </p:spPr>
        <p:txBody>
          <a:bodyPr wrap="square">
            <a:spAutoFit/>
          </a:bodyPr>
          <a:lstStyle/>
          <a:p>
            <a:pPr lvl="0" algn="just">
              <a:lnSpc>
                <a:spcPct val="150000"/>
              </a:lnSpc>
            </a:pPr>
            <a:r>
              <a:rPr lang="ru-RU" sz="2000" dirty="0">
                <a:effectLst/>
                <a:latin typeface="Franklin Gothic Book" panose="020B0503020102020204" pitchFamily="34" charset="0"/>
                <a:ea typeface="Calibri" panose="020F0502020204030204" pitchFamily="34" charset="0"/>
                <a:cs typeface="Times New Roman" panose="02020603050405020304" pitchFamily="18" charset="0"/>
              </a:rPr>
              <a:t>     Спортивные праздники обычно являются тематическими и могут быть не только школьными, но и городского, регионального и государственного масштаба: "День ГТО", "Кросс наций", "Лыжня России" и др. А также различные флэшмобы, посвященные какому - то событию, на которых присутствует атмосфера праздника, всеобщего единения, что способствует эмоциональному подъему, психологической разгрузке, желанию двигаться. </a:t>
            </a:r>
          </a:p>
        </p:txBody>
      </p:sp>
    </p:spTree>
    <p:extLst>
      <p:ext uri="{BB962C8B-B14F-4D97-AF65-F5344CB8AC3E}">
        <p14:creationId xmlns:p14="http://schemas.microsoft.com/office/powerpoint/2010/main" val="330126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rmAutofit/>
          </a:bodyPr>
          <a:lstStyle/>
          <a:p>
            <a:r>
              <a:rPr lang="ru-RU" sz="3600" b="1" dirty="0">
                <a:solidFill>
                  <a:schemeClr val="bg1"/>
                </a:solidFill>
                <a:effectLst/>
                <a:latin typeface="Franklin Gothic Demi Cond" panose="020B0706030402020204" pitchFamily="34" charset="0"/>
                <a:ea typeface="Times New Roman" panose="02020603050405020304" pitchFamily="18" charset="0"/>
              </a:rPr>
              <a:t>Спортивно-оздоровительные лагеря</a:t>
            </a:r>
            <a:endParaRPr lang="ru-RU" sz="7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805048" y="1578419"/>
            <a:ext cx="9685873" cy="2805896"/>
          </a:xfrm>
          <a:prstGeom prst="rect">
            <a:avLst/>
          </a:prstGeom>
          <a:noFill/>
        </p:spPr>
        <p:txBody>
          <a:bodyPr wrap="square">
            <a:spAutoFit/>
          </a:bodyPr>
          <a:lstStyle/>
          <a:p>
            <a:pPr lvl="0" algn="just">
              <a:lnSpc>
                <a:spcPct val="150000"/>
              </a:lnSpc>
            </a:pPr>
            <a:r>
              <a:rPr lang="ru-RU" sz="2000" dirty="0">
                <a:effectLst/>
                <a:latin typeface="Franklin Gothic Book" panose="020B0503020102020204" pitchFamily="34" charset="0"/>
                <a:ea typeface="Calibri" panose="020F0502020204030204" pitchFamily="34" charset="0"/>
                <a:cs typeface="Times New Roman" panose="02020603050405020304" pitchFamily="18" charset="0"/>
              </a:rPr>
              <a:t>     Оздоровление детей и повышение уровня физической и технической подготовки юных спортсменов, а также развитие определенных психологических и волевых качеств подростков, которые невозможно развить в домашних условиях: ответственность, самостоятельность, чувство коллектива, терпение, миролюбие, взаимопомощь, уважение к старшим и своим товарищам, экологическое воспитание личности через взаимодействие с природой.</a:t>
            </a:r>
          </a:p>
        </p:txBody>
      </p:sp>
    </p:spTree>
    <p:extLst>
      <p:ext uri="{BB962C8B-B14F-4D97-AF65-F5344CB8AC3E}">
        <p14:creationId xmlns:p14="http://schemas.microsoft.com/office/powerpoint/2010/main" val="207272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rmAutofit fontScale="90000"/>
          </a:bodyPr>
          <a:lstStyle/>
          <a:p>
            <a:r>
              <a:rPr lang="ru-RU" sz="3600" b="1" dirty="0">
                <a:solidFill>
                  <a:schemeClr val="bg1"/>
                </a:solidFill>
                <a:effectLst/>
                <a:latin typeface="Franklin Gothic Demi Cond" panose="020B0706030402020204" pitchFamily="34" charset="0"/>
                <a:ea typeface="Times New Roman" panose="02020603050405020304" pitchFamily="18" charset="0"/>
              </a:rPr>
              <a:t>Военно-патриотическое направление </a:t>
            </a:r>
            <a:br>
              <a:rPr lang="ru-RU" sz="3600" b="1" dirty="0">
                <a:solidFill>
                  <a:schemeClr val="bg1"/>
                </a:solidFill>
                <a:effectLst/>
                <a:latin typeface="Franklin Gothic Demi Cond" panose="020B0706030402020204" pitchFamily="34" charset="0"/>
                <a:ea typeface="Times New Roman" panose="02020603050405020304" pitchFamily="18" charset="0"/>
              </a:rPr>
            </a:br>
            <a:r>
              <a:rPr lang="ru-RU" sz="3600" b="1" dirty="0">
                <a:solidFill>
                  <a:schemeClr val="bg1"/>
                </a:solidFill>
                <a:effectLst/>
                <a:latin typeface="Franklin Gothic Demi Cond" panose="020B0706030402020204" pitchFamily="34" charset="0"/>
                <a:ea typeface="Times New Roman" panose="02020603050405020304" pitchFamily="18" charset="0"/>
              </a:rPr>
              <a:t>Комплекс ГТО</a:t>
            </a:r>
            <a:endParaRPr lang="ru-RU" sz="7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805048" y="1578419"/>
            <a:ext cx="9685873" cy="3365537"/>
          </a:xfrm>
          <a:prstGeom prst="rect">
            <a:avLst/>
          </a:prstGeom>
          <a:noFill/>
        </p:spPr>
        <p:txBody>
          <a:bodyPr wrap="square">
            <a:spAutoFit/>
          </a:bodyPr>
          <a:lstStyle/>
          <a:p>
            <a:pPr lvl="0" algn="just">
              <a:lnSpc>
                <a:spcPct val="150000"/>
              </a:lnSpc>
            </a:pPr>
            <a:r>
              <a:rPr lang="ru-RU" dirty="0">
                <a:effectLst/>
                <a:latin typeface="Franklin Gothic Book" panose="020B0503020102020204" pitchFamily="34" charset="0"/>
                <a:ea typeface="Calibri" panose="020F0502020204030204" pitchFamily="34" charset="0"/>
                <a:cs typeface="Times New Roman" panose="02020603050405020304" pitchFamily="18" charset="0"/>
              </a:rPr>
              <a:t>     Физкультурно-оздоровительный комплекс "Готов к труду и обороне" сыграл исключительную роль в физкультурно-патриотическом движении СССР. В довоенное время государству нужны были миллионы сильных и смелых граждан, и возникла необходимость в создании единой методики физического и патриотического воспитания, отвечающей новым условиям развития. </a:t>
            </a:r>
          </a:p>
          <a:p>
            <a:pPr lvl="0" algn="just">
              <a:lnSpc>
                <a:spcPct val="150000"/>
              </a:lnSpc>
            </a:pPr>
            <a:r>
              <a:rPr lang="ru-RU" dirty="0">
                <a:latin typeface="Franklin Gothic Book" panose="020B0503020102020204" pitchFamily="34" charset="0"/>
                <a:ea typeface="Calibri" panose="020F0502020204030204" pitchFamily="34" charset="0"/>
                <a:cs typeface="Times New Roman" panose="02020603050405020304" pitchFamily="18" charset="0"/>
              </a:rPr>
              <a:t>     </a:t>
            </a:r>
            <a:r>
              <a:rPr lang="ru-RU" dirty="0">
                <a:effectLst/>
                <a:latin typeface="Franklin Gothic Book" panose="020B0503020102020204" pitchFamily="34" charset="0"/>
                <a:ea typeface="Calibri" panose="020F0502020204030204" pitchFamily="34" charset="0"/>
                <a:cs typeface="Times New Roman" panose="02020603050405020304" pitchFamily="18" charset="0"/>
              </a:rPr>
              <a:t>Популярность комплекса "ГТО" у населения была огромной. Миллионы советских спортсменов, инструкторов, преподавателей институтов физической культуры пополнили ряды Красной Армии. Из них формировались лыжные, разведывательные батальоны, партизанские отряды, снайперы, десантники. </a:t>
            </a:r>
          </a:p>
        </p:txBody>
      </p:sp>
    </p:spTree>
    <p:extLst>
      <p:ext uri="{BB962C8B-B14F-4D97-AF65-F5344CB8AC3E}">
        <p14:creationId xmlns:p14="http://schemas.microsoft.com/office/powerpoint/2010/main" val="122689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rmAutofit fontScale="90000"/>
          </a:bodyPr>
          <a:lstStyle/>
          <a:p>
            <a:r>
              <a:rPr lang="ru-RU" sz="3600" b="1" dirty="0">
                <a:solidFill>
                  <a:schemeClr val="bg1"/>
                </a:solidFill>
                <a:effectLst/>
                <a:latin typeface="Franklin Gothic Demi Cond" panose="020B0706030402020204" pitchFamily="34" charset="0"/>
                <a:ea typeface="Times New Roman" panose="02020603050405020304" pitchFamily="18" charset="0"/>
              </a:rPr>
              <a:t>Военно-патриотическое направление </a:t>
            </a:r>
            <a:br>
              <a:rPr lang="ru-RU" sz="3600" b="1" dirty="0">
                <a:solidFill>
                  <a:schemeClr val="bg1"/>
                </a:solidFill>
                <a:effectLst/>
                <a:latin typeface="Franklin Gothic Demi Cond" panose="020B0706030402020204" pitchFamily="34" charset="0"/>
                <a:ea typeface="Times New Roman" panose="02020603050405020304" pitchFamily="18" charset="0"/>
              </a:rPr>
            </a:br>
            <a:r>
              <a:rPr lang="ru-RU" sz="3600" b="1" dirty="0">
                <a:solidFill>
                  <a:schemeClr val="bg1"/>
                </a:solidFill>
                <a:effectLst/>
                <a:latin typeface="Franklin Gothic Demi Cond" panose="020B0706030402020204" pitchFamily="34" charset="0"/>
                <a:ea typeface="Times New Roman" panose="02020603050405020304" pitchFamily="18" charset="0"/>
              </a:rPr>
              <a:t>Комплекс ГТО</a:t>
            </a:r>
            <a:endParaRPr lang="ru-RU" sz="7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805048" y="1578419"/>
            <a:ext cx="9685873" cy="4612032"/>
          </a:xfrm>
          <a:prstGeom prst="rect">
            <a:avLst/>
          </a:prstGeom>
          <a:noFill/>
        </p:spPr>
        <p:txBody>
          <a:bodyPr wrap="square">
            <a:spAutoFit/>
          </a:bodyPr>
          <a:lstStyle/>
          <a:p>
            <a:pPr lvl="0" algn="just">
              <a:lnSpc>
                <a:spcPct val="150000"/>
              </a:lnSpc>
            </a:pPr>
            <a:r>
              <a:rPr lang="ru-RU" dirty="0">
                <a:effectLst/>
                <a:latin typeface="Franklin Gothic Book" panose="020B0503020102020204" pitchFamily="34" charset="0"/>
                <a:ea typeface="Calibri" panose="020F0502020204030204" pitchFamily="34" charset="0"/>
                <a:cs typeface="Times New Roman" panose="02020603050405020304" pitchFamily="18" charset="0"/>
              </a:rPr>
              <a:t>     В настоящее время значительно возросла роль физической культуры и спорта в жизни современного общества. В связи с этим особенно важным представляется формирование единого комплекса по поддержанию здоровья нации, направленного на вовлеченность в физическую культуру и спорт всех категорий граждан. </a:t>
            </a:r>
          </a:p>
          <a:p>
            <a:pPr lvl="0" algn="just">
              <a:lnSpc>
                <a:spcPct val="150000"/>
              </a:lnSpc>
            </a:pPr>
            <a:r>
              <a:rPr lang="ru-RU" dirty="0">
                <a:latin typeface="Franklin Gothic Book" panose="020B0503020102020204" pitchFamily="34" charset="0"/>
                <a:ea typeface="Calibri" panose="020F0502020204030204" pitchFamily="34" charset="0"/>
                <a:cs typeface="Times New Roman" panose="02020603050405020304" pitchFamily="18" charset="0"/>
              </a:rPr>
              <a:t>     </a:t>
            </a:r>
            <a:r>
              <a:rPr lang="ru-RU" dirty="0">
                <a:effectLst/>
                <a:latin typeface="Franklin Gothic Book" panose="020B0503020102020204" pitchFamily="34" charset="0"/>
                <a:ea typeface="Calibri" panose="020F0502020204030204" pitchFamily="34" charset="0"/>
                <a:cs typeface="Times New Roman" panose="02020603050405020304" pitchFamily="18" charset="0"/>
              </a:rPr>
              <a:t>Именно таким универсальным комплексом в настоящее является комплекс "Готов к труду и обороне". Указом Президента </a:t>
            </a:r>
            <a:r>
              <a:rPr lang="ru-RU" dirty="0" err="1">
                <a:effectLst/>
                <a:latin typeface="Franklin Gothic Book" panose="020B0503020102020204" pitchFamily="34" charset="0"/>
                <a:ea typeface="Calibri" panose="020F0502020204030204" pitchFamily="34" charset="0"/>
                <a:cs typeface="Times New Roman" panose="02020603050405020304" pitchFamily="18" charset="0"/>
              </a:rPr>
              <a:t>Российскои</a:t>
            </a:r>
            <a:r>
              <a:rPr lang="ru-RU" dirty="0">
                <a:effectLst/>
                <a:latin typeface="Franklin Gothic Book" panose="020B0503020102020204" pitchFamily="34" charset="0"/>
                <a:ea typeface="Calibri" panose="020F0502020204030204" pitchFamily="34" charset="0"/>
                <a:cs typeface="Times New Roman" panose="02020603050405020304" pitchFamily="18" charset="0"/>
              </a:rPr>
              <a:t>̆ Федерации от 24 марта 2014 г. No 172 (далее - Указ) с 1 сентября 2014 г. в </a:t>
            </a:r>
            <a:r>
              <a:rPr lang="ru-RU" dirty="0" err="1">
                <a:effectLst/>
                <a:latin typeface="Franklin Gothic Book" panose="020B0503020102020204" pitchFamily="34" charset="0"/>
                <a:ea typeface="Calibri" panose="020F0502020204030204" pitchFamily="34" charset="0"/>
                <a:cs typeface="Times New Roman" panose="02020603050405020304" pitchFamily="18" charset="0"/>
              </a:rPr>
              <a:t>Российскои</a:t>
            </a:r>
            <a:r>
              <a:rPr lang="ru-RU" dirty="0">
                <a:effectLst/>
                <a:latin typeface="Franklin Gothic Book" panose="020B0503020102020204" pitchFamily="34" charset="0"/>
                <a:ea typeface="Calibri" panose="020F0502020204030204" pitchFamily="34" charset="0"/>
                <a:cs typeface="Times New Roman" panose="02020603050405020304" pitchFamily="18" charset="0"/>
              </a:rPr>
              <a:t>̆ Федерации введен в действие Всероссийский̆ физкультурно-</a:t>
            </a:r>
            <a:r>
              <a:rPr lang="ru-RU" dirty="0" err="1">
                <a:effectLst/>
                <a:latin typeface="Franklin Gothic Book" panose="020B0503020102020204" pitchFamily="34" charset="0"/>
                <a:ea typeface="Calibri" panose="020F0502020204030204" pitchFamily="34" charset="0"/>
                <a:cs typeface="Times New Roman" panose="02020603050405020304" pitchFamily="18" charset="0"/>
              </a:rPr>
              <a:t>спортивныи</a:t>
            </a:r>
            <a:r>
              <a:rPr lang="ru-RU" dirty="0">
                <a:effectLst/>
                <a:latin typeface="Franklin Gothic Book" panose="020B0503020102020204" pitchFamily="34" charset="0"/>
                <a:ea typeface="Calibri" panose="020F0502020204030204" pitchFamily="34" charset="0"/>
                <a:cs typeface="Times New Roman" panose="02020603050405020304" pitchFamily="18" charset="0"/>
              </a:rPr>
              <a:t>̆ комплекс «Готов к труду и обороне» (ГТО). </a:t>
            </a:r>
          </a:p>
          <a:p>
            <a:pPr lvl="0" algn="just">
              <a:lnSpc>
                <a:spcPct val="150000"/>
              </a:lnSpc>
            </a:pPr>
            <a:r>
              <a:rPr lang="ru-RU" dirty="0">
                <a:latin typeface="Franklin Gothic Book" panose="020B0503020102020204" pitchFamily="34" charset="0"/>
                <a:ea typeface="Calibri" panose="020F0502020204030204" pitchFamily="34" charset="0"/>
                <a:cs typeface="Times New Roman" panose="02020603050405020304" pitchFamily="18" charset="0"/>
              </a:rPr>
              <a:t>     </a:t>
            </a:r>
            <a:r>
              <a:rPr lang="ru-RU" dirty="0">
                <a:effectLst/>
                <a:latin typeface="Franklin Gothic Book" panose="020B0503020102020204" pitchFamily="34" charset="0"/>
                <a:ea typeface="Calibri" panose="020F0502020204030204" pitchFamily="34" charset="0"/>
                <a:cs typeface="Times New Roman" panose="02020603050405020304" pitchFamily="18" charset="0"/>
              </a:rPr>
              <a:t>Ресурсным и управленческим компонентом ГТО в малых городах и селах России явилась бы формализованная деятельность тренера-общественника, с организацией доступа на интернет-портал комплекса ГТО.</a:t>
            </a:r>
          </a:p>
        </p:txBody>
      </p:sp>
    </p:spTree>
    <p:extLst>
      <p:ext uri="{BB962C8B-B14F-4D97-AF65-F5344CB8AC3E}">
        <p14:creationId xmlns:p14="http://schemas.microsoft.com/office/powerpoint/2010/main" val="118938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2200" b="1" dirty="0">
                <a:solidFill>
                  <a:schemeClr val="bg1"/>
                </a:solidFill>
                <a:effectLst/>
                <a:latin typeface="Franklin Gothic Demi Cond" panose="020B0706030402020204" pitchFamily="34" charset="0"/>
                <a:ea typeface="Times New Roman" panose="02020603050405020304" pitchFamily="18" charset="0"/>
              </a:rPr>
              <a:t>Рекомендованные мероприятия, способствующие вовлечению детей 7-10 лет </a:t>
            </a:r>
            <a:br>
              <a:rPr lang="ru-RU" sz="2200" b="1" dirty="0">
                <a:solidFill>
                  <a:schemeClr val="bg1"/>
                </a:solidFill>
                <a:effectLst/>
                <a:latin typeface="Franklin Gothic Demi Cond" panose="020B0706030402020204" pitchFamily="34" charset="0"/>
                <a:ea typeface="Times New Roman" panose="02020603050405020304" pitchFamily="18" charset="0"/>
              </a:rPr>
            </a:br>
            <a:r>
              <a:rPr lang="ru-RU" sz="2200" b="1" dirty="0">
                <a:solidFill>
                  <a:schemeClr val="bg1"/>
                </a:solidFill>
                <a:effectLst/>
                <a:latin typeface="Franklin Gothic Demi Cond" panose="020B0706030402020204" pitchFamily="34" charset="0"/>
                <a:ea typeface="Times New Roman" panose="02020603050405020304" pitchFamily="18" charset="0"/>
              </a:rPr>
              <a:t>в занятия спортом в условиях малых городов и сельской местности с привлечением</a:t>
            </a:r>
            <a:br>
              <a:rPr lang="ru-RU" sz="2200" b="1" dirty="0">
                <a:solidFill>
                  <a:schemeClr val="bg1"/>
                </a:solidFill>
                <a:effectLst/>
                <a:latin typeface="Franklin Gothic Demi Cond" panose="020B0706030402020204" pitchFamily="34" charset="0"/>
                <a:ea typeface="Times New Roman" panose="02020603050405020304" pitchFamily="18" charset="0"/>
              </a:rPr>
            </a:br>
            <a:r>
              <a:rPr lang="ru-RU" sz="2200" b="1" dirty="0">
                <a:solidFill>
                  <a:schemeClr val="bg1"/>
                </a:solidFill>
                <a:effectLst/>
                <a:latin typeface="Franklin Gothic Demi Cond" panose="020B0706030402020204" pitchFamily="34" charset="0"/>
                <a:ea typeface="Times New Roman" panose="02020603050405020304" pitchFamily="18" charset="0"/>
              </a:rPr>
              <a:t>тренера-общественника</a:t>
            </a:r>
            <a:endParaRPr lang="ru-RU" sz="2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761505" y="1569710"/>
            <a:ext cx="9685873" cy="3970318"/>
          </a:xfrm>
          <a:prstGeom prst="rect">
            <a:avLst/>
          </a:prstGeom>
          <a:noFill/>
        </p:spPr>
        <p:txBody>
          <a:bodyPr wrap="square">
            <a:spAutoFit/>
          </a:bodyPr>
          <a:lstStyle/>
          <a:p>
            <a:pPr marL="342900" indent="-342900">
              <a:buFont typeface="Arial" panose="020B0604020202020204" pitchFamily="34" charset="0"/>
              <a:buChar char="•"/>
            </a:pPr>
            <a:r>
              <a:rPr lang="ru-RU" sz="2200" dirty="0">
                <a:solidFill>
                  <a:schemeClr val="bg2">
                    <a:lumMod val="10000"/>
                  </a:schemeClr>
                </a:solidFill>
                <a:effectLst/>
                <a:latin typeface="Franklin Gothic Book" panose="020B0503020102020204" pitchFamily="34" charset="0"/>
                <a:ea typeface="Calibri" panose="020F0502020204030204" pitchFamily="34" charset="0"/>
                <a:cs typeface="Times New Roman" panose="02020603050405020304" pitchFamily="18" charset="0"/>
              </a:rPr>
              <a:t>Создание экспозиций о различных видах спорта и спортивный инвентарь (хоккей, футбол, волейбол, лыжные гонки, бег, легкая атлетика и т.п.)</a:t>
            </a:r>
          </a:p>
          <a:p>
            <a:pPr marL="342900" indent="-342900">
              <a:buFont typeface="Arial" panose="020B0604020202020204" pitchFamily="34" charset="0"/>
              <a:buChar char="•"/>
            </a:pPr>
            <a:endParaRPr lang="ru-RU" sz="900" dirty="0">
              <a:solidFill>
                <a:schemeClr val="bg2">
                  <a:lumMod val="1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200" dirty="0">
                <a:solidFill>
                  <a:schemeClr val="bg2">
                    <a:lumMod val="10000"/>
                  </a:schemeClr>
                </a:solidFill>
                <a:effectLst/>
                <a:latin typeface="Franklin Gothic Book" panose="020B0503020102020204" pitchFamily="34" charset="0"/>
                <a:ea typeface="Calibri" panose="020F0502020204030204" pitchFamily="34" charset="0"/>
                <a:cs typeface="Times New Roman" panose="02020603050405020304" pitchFamily="18" charset="0"/>
              </a:rPr>
              <a:t>Проведение «Спортивных уроков» по различным видам спорта в условиях общеобразовательной школы с приглашением тренеров-общественников</a:t>
            </a:r>
          </a:p>
          <a:p>
            <a:pPr marL="342900" indent="-342900">
              <a:buFont typeface="Arial" panose="020B0604020202020204" pitchFamily="34" charset="0"/>
              <a:buChar char="•"/>
            </a:pPr>
            <a:endParaRPr lang="ru-RU" sz="900" dirty="0">
              <a:solidFill>
                <a:schemeClr val="bg2">
                  <a:lumMod val="10000"/>
                </a:schemeClr>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200" dirty="0">
                <a:solidFill>
                  <a:schemeClr val="bg2">
                    <a:lumMod val="10000"/>
                  </a:schemeClr>
                </a:solidFill>
                <a:effectLst/>
                <a:latin typeface="Franklin Gothic Book" panose="020B0503020102020204" pitchFamily="34" charset="0"/>
                <a:ea typeface="Calibri" panose="020F0502020204030204" pitchFamily="34" charset="0"/>
                <a:cs typeface="Times New Roman" panose="02020603050405020304" pitchFamily="18" charset="0"/>
              </a:rPr>
              <a:t>Игровой метод и метод ассоциаций</a:t>
            </a:r>
          </a:p>
          <a:p>
            <a:pPr marL="342900" indent="-342900">
              <a:buFont typeface="Arial" panose="020B0604020202020204" pitchFamily="34" charset="0"/>
              <a:buChar char="•"/>
            </a:pPr>
            <a:endParaRPr lang="ru-RU" sz="900" dirty="0">
              <a:solidFill>
                <a:schemeClr val="bg2">
                  <a:lumMod val="1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dirty="0" err="1">
                <a:solidFill>
                  <a:schemeClr val="bg2">
                    <a:lumMod val="10000"/>
                  </a:schemeClr>
                </a:solidFill>
                <a:effectLst/>
                <a:latin typeface="Franklin Gothic Book" panose="020B0503020102020204" pitchFamily="34" charset="0"/>
                <a:ea typeface="Calibri" panose="020F0502020204030204" pitchFamily="34" charset="0"/>
              </a:rPr>
              <a:t>Соревновательный</a:t>
            </a:r>
            <a:r>
              <a:rPr lang="en-US" sz="2200" dirty="0">
                <a:solidFill>
                  <a:schemeClr val="bg2">
                    <a:lumMod val="10000"/>
                  </a:schemeClr>
                </a:solidFill>
                <a:effectLst/>
                <a:latin typeface="Franklin Gothic Book" panose="020B0503020102020204" pitchFamily="34" charset="0"/>
                <a:ea typeface="Calibri" panose="020F0502020204030204" pitchFamily="34" charset="0"/>
              </a:rPr>
              <a:t> </a:t>
            </a:r>
            <a:r>
              <a:rPr lang="en-US" sz="2200" dirty="0" err="1">
                <a:solidFill>
                  <a:schemeClr val="bg2">
                    <a:lumMod val="10000"/>
                  </a:schemeClr>
                </a:solidFill>
                <a:effectLst/>
                <a:latin typeface="Franklin Gothic Book" panose="020B0503020102020204" pitchFamily="34" charset="0"/>
                <a:ea typeface="Calibri" panose="020F0502020204030204" pitchFamily="34" charset="0"/>
              </a:rPr>
              <a:t>метод</a:t>
            </a:r>
            <a:endParaRPr lang="ru-RU" sz="2200" dirty="0">
              <a:solidFill>
                <a:schemeClr val="bg2">
                  <a:lumMod val="10000"/>
                </a:schemeClr>
              </a:solidFill>
              <a:effectLst/>
              <a:latin typeface="Franklin Gothic Book" panose="020B0503020102020204" pitchFamily="34" charset="0"/>
              <a:ea typeface="Calibri" panose="020F0502020204030204" pitchFamily="34" charset="0"/>
            </a:endParaRPr>
          </a:p>
          <a:p>
            <a:pPr marL="342900" indent="-342900">
              <a:buFont typeface="Arial" panose="020B0604020202020204" pitchFamily="34" charset="0"/>
              <a:buChar char="•"/>
            </a:pPr>
            <a:endParaRPr lang="ru-RU" sz="900" dirty="0">
              <a:solidFill>
                <a:schemeClr val="bg2">
                  <a:lumMod val="10000"/>
                </a:schemeClr>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dirty="0" err="1">
                <a:solidFill>
                  <a:schemeClr val="bg2">
                    <a:lumMod val="10000"/>
                  </a:schemeClr>
                </a:solidFill>
                <a:effectLst/>
                <a:latin typeface="Franklin Gothic Book" panose="020B0503020102020204" pitchFamily="34" charset="0"/>
                <a:ea typeface="Calibri" panose="020F0502020204030204" pitchFamily="34" charset="0"/>
              </a:rPr>
              <a:t>Мотивационная</a:t>
            </a:r>
            <a:r>
              <a:rPr lang="en-US" sz="2200" dirty="0">
                <a:solidFill>
                  <a:schemeClr val="bg2">
                    <a:lumMod val="10000"/>
                  </a:schemeClr>
                </a:solidFill>
                <a:effectLst/>
                <a:latin typeface="Franklin Gothic Book" panose="020B0503020102020204" pitchFamily="34" charset="0"/>
                <a:ea typeface="Calibri" panose="020F0502020204030204" pitchFamily="34" charset="0"/>
              </a:rPr>
              <a:t> </a:t>
            </a:r>
            <a:r>
              <a:rPr lang="en-US" sz="2200" dirty="0" err="1">
                <a:solidFill>
                  <a:schemeClr val="bg2">
                    <a:lumMod val="10000"/>
                  </a:schemeClr>
                </a:solidFill>
                <a:effectLst/>
                <a:latin typeface="Franklin Gothic Book" panose="020B0503020102020204" pitchFamily="34" charset="0"/>
                <a:ea typeface="Calibri" panose="020F0502020204030204" pitchFamily="34" charset="0"/>
              </a:rPr>
              <a:t>роль</a:t>
            </a:r>
            <a:r>
              <a:rPr lang="en-US" sz="2200" dirty="0">
                <a:solidFill>
                  <a:schemeClr val="bg2">
                    <a:lumMod val="10000"/>
                  </a:schemeClr>
                </a:solidFill>
                <a:effectLst/>
                <a:latin typeface="Franklin Gothic Book" panose="020B0503020102020204" pitchFamily="34" charset="0"/>
                <a:ea typeface="Calibri" panose="020F0502020204030204" pitchFamily="34" charset="0"/>
              </a:rPr>
              <a:t> </a:t>
            </a:r>
            <a:r>
              <a:rPr lang="en-US" sz="2200" dirty="0" err="1">
                <a:solidFill>
                  <a:schemeClr val="bg2">
                    <a:lumMod val="10000"/>
                  </a:schemeClr>
                </a:solidFill>
                <a:effectLst/>
                <a:latin typeface="Franklin Gothic Book" panose="020B0503020102020204" pitchFamily="34" charset="0"/>
                <a:ea typeface="Calibri" panose="020F0502020204030204" pitchFamily="34" charset="0"/>
              </a:rPr>
              <a:t>родителей</a:t>
            </a:r>
            <a:endParaRPr lang="ru-RU" sz="2200" dirty="0">
              <a:solidFill>
                <a:schemeClr val="bg2">
                  <a:lumMod val="10000"/>
                </a:schemeClr>
              </a:solidFill>
              <a:effectLst/>
              <a:latin typeface="Franklin Gothic Book" panose="020B0503020102020204" pitchFamily="34" charset="0"/>
              <a:ea typeface="Calibri" panose="020F0502020204030204" pitchFamily="34" charset="0"/>
            </a:endParaRPr>
          </a:p>
          <a:p>
            <a:pPr marL="342900" indent="-342900">
              <a:buFont typeface="Arial" panose="020B0604020202020204" pitchFamily="34" charset="0"/>
              <a:buChar char="•"/>
            </a:pPr>
            <a:endParaRPr lang="ru-RU" sz="900" dirty="0">
              <a:solidFill>
                <a:schemeClr val="bg2">
                  <a:lumMod val="1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dirty="0" err="1">
                <a:solidFill>
                  <a:schemeClr val="bg2">
                    <a:lumMod val="10000"/>
                  </a:schemeClr>
                </a:solidFill>
                <a:effectLst/>
                <a:latin typeface="Franklin Gothic Book" panose="020B0503020102020204" pitchFamily="34" charset="0"/>
                <a:ea typeface="Calibri" panose="020F0502020204030204" pitchFamily="34" charset="0"/>
              </a:rPr>
              <a:t>Проблемно-поисковый</a:t>
            </a:r>
            <a:r>
              <a:rPr lang="en-US" sz="2200" dirty="0">
                <a:solidFill>
                  <a:schemeClr val="bg2">
                    <a:lumMod val="10000"/>
                  </a:schemeClr>
                </a:solidFill>
                <a:effectLst/>
                <a:latin typeface="Franklin Gothic Book" panose="020B0503020102020204" pitchFamily="34" charset="0"/>
                <a:ea typeface="Calibri" panose="020F0502020204030204" pitchFamily="34" charset="0"/>
              </a:rPr>
              <a:t> </a:t>
            </a:r>
            <a:r>
              <a:rPr lang="en-US" sz="2200" dirty="0" err="1">
                <a:solidFill>
                  <a:schemeClr val="bg2">
                    <a:lumMod val="10000"/>
                  </a:schemeClr>
                </a:solidFill>
                <a:effectLst/>
                <a:latin typeface="Franklin Gothic Book" panose="020B0503020102020204" pitchFamily="34" charset="0"/>
                <a:ea typeface="Calibri" panose="020F0502020204030204" pitchFamily="34" charset="0"/>
              </a:rPr>
              <a:t>метод</a:t>
            </a:r>
            <a:r>
              <a:rPr lang="en-US" sz="2200" dirty="0">
                <a:solidFill>
                  <a:schemeClr val="bg2">
                    <a:lumMod val="10000"/>
                  </a:schemeClr>
                </a:solidFill>
                <a:effectLst/>
                <a:latin typeface="Franklin Gothic Book" panose="020B0503020102020204" pitchFamily="34" charset="0"/>
                <a:ea typeface="Calibri" panose="020F0502020204030204" pitchFamily="34" charset="0"/>
              </a:rPr>
              <a:t> </a:t>
            </a:r>
            <a:r>
              <a:rPr lang="en-US" sz="2200" dirty="0" err="1">
                <a:solidFill>
                  <a:schemeClr val="bg2">
                    <a:lumMod val="10000"/>
                  </a:schemeClr>
                </a:solidFill>
                <a:effectLst/>
                <a:latin typeface="Franklin Gothic Book" panose="020B0503020102020204" pitchFamily="34" charset="0"/>
                <a:ea typeface="Calibri" panose="020F0502020204030204" pitchFamily="34" charset="0"/>
              </a:rPr>
              <a:t>обучения</a:t>
            </a:r>
            <a:endParaRPr lang="ru-RU" sz="2200" dirty="0">
              <a:solidFill>
                <a:schemeClr val="bg2">
                  <a:lumMod val="10000"/>
                </a:schemeClr>
              </a:solidFill>
              <a:effectLst/>
              <a:latin typeface="Franklin Gothic Book" panose="020B0503020102020204" pitchFamily="34" charset="0"/>
              <a:ea typeface="Calibri" panose="020F0502020204030204" pitchFamily="34" charset="0"/>
            </a:endParaRPr>
          </a:p>
          <a:p>
            <a:pPr marL="342900" indent="-342900">
              <a:buFont typeface="Arial" panose="020B0604020202020204" pitchFamily="34" charset="0"/>
              <a:buChar char="•"/>
            </a:pPr>
            <a:endParaRPr lang="ru-RU" sz="900" dirty="0">
              <a:solidFill>
                <a:schemeClr val="bg2">
                  <a:lumMod val="10000"/>
                </a:schemeClr>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200" dirty="0">
                <a:solidFill>
                  <a:schemeClr val="bg2">
                    <a:lumMod val="10000"/>
                  </a:schemeClr>
                </a:solidFill>
                <a:effectLst/>
                <a:latin typeface="Franklin Gothic Book" panose="020B0503020102020204" pitchFamily="34" charset="0"/>
                <a:ea typeface="Calibri" panose="020F0502020204030204" pitchFamily="34" charset="0"/>
              </a:rPr>
              <a:t>Создание ситуации успеха и социального признания</a:t>
            </a:r>
            <a:endParaRPr lang="ru-RU" sz="2200" dirty="0">
              <a:solidFill>
                <a:schemeClr val="bg2">
                  <a:lumMod val="1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22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rmAutofit fontScale="90000"/>
          </a:bodyPr>
          <a:lstStyle/>
          <a:p>
            <a:r>
              <a:rPr lang="ru-RU" sz="3600" b="1" dirty="0">
                <a:solidFill>
                  <a:schemeClr val="bg1"/>
                </a:solidFill>
                <a:effectLst/>
                <a:latin typeface="Franklin Gothic Demi Cond" panose="020B0706030402020204" pitchFamily="34" charset="0"/>
                <a:ea typeface="Times New Roman" panose="02020603050405020304" pitchFamily="18" charset="0"/>
              </a:rPr>
              <a:t>Ведение спортивного дневника, как способ достижения успешности и повышения мотивации в спорте</a:t>
            </a:r>
            <a:endParaRPr lang="ru-RU" sz="7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831174" y="1569710"/>
            <a:ext cx="10585763" cy="4848507"/>
          </a:xfrm>
          <a:prstGeom prst="rect">
            <a:avLst/>
          </a:prstGeom>
          <a:noFill/>
        </p:spPr>
        <p:txBody>
          <a:bodyPr wrap="square">
            <a:spAutoFit/>
          </a:bodyPr>
          <a:lstStyle/>
          <a:p>
            <a:pPr lvl="0" algn="just">
              <a:lnSpc>
                <a:spcPct val="150000"/>
              </a:lnSpc>
            </a:pPr>
            <a:r>
              <a:rPr lang="ru-RU" sz="1600" b="1" dirty="0">
                <a:effectLst/>
                <a:latin typeface="Franklin Gothic Book" panose="020B0503020102020204" pitchFamily="34" charset="0"/>
                <a:ea typeface="Calibri" panose="020F0502020204030204" pitchFamily="34" charset="0"/>
                <a:cs typeface="Times New Roman" panose="02020603050405020304" pitchFamily="18" charset="0"/>
              </a:rPr>
              <a:t>     Для спортсмена:</a:t>
            </a: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1. Учит формулировать и ставить для себя цели, видеть и анализировать свои ошибки. </a:t>
            </a: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2. Побуждает искать способы решения своих ошибок.</a:t>
            </a: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3. Дисциплинирует, так как дневник необходимо заполнять каждый месяц.</a:t>
            </a: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4.  Стимулирует наблюдать за своим физическим самочувствием.</a:t>
            </a: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5. Дает возможность получить персональную обратную связь от тренера (в разделе «пожелания от тренера».)</a:t>
            </a:r>
          </a:p>
          <a:p>
            <a:pPr lvl="0" algn="just">
              <a:lnSpc>
                <a:spcPct val="150000"/>
              </a:lnSpc>
            </a:pPr>
            <a:endParaRPr lang="ru-RU" sz="1600" dirty="0">
              <a:effectLst/>
              <a:latin typeface="Franklin Gothic Book" panose="020B0503020102020204" pitchFamily="34" charset="0"/>
              <a:ea typeface="Calibri" panose="020F0502020204030204" pitchFamily="34" charset="0"/>
              <a:cs typeface="Times New Roman" panose="02020603050405020304" pitchFamily="18" charset="0"/>
            </a:endParaRP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ru-RU" sz="1600" b="1" dirty="0">
                <a:effectLst/>
                <a:latin typeface="Franklin Gothic Book" panose="020B0503020102020204" pitchFamily="34" charset="0"/>
                <a:ea typeface="Calibri" panose="020F0502020204030204" pitchFamily="34" charset="0"/>
                <a:cs typeface="Times New Roman" panose="02020603050405020304" pitchFamily="18" charset="0"/>
              </a:rPr>
              <a:t>Для тренера:</a:t>
            </a: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1. Помогает отслеживать динамику результатов;</a:t>
            </a: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2. Дает возможность увидеть, насколько ребенок понимает над чем ему еще нужно работать и что ему необходимо для этого;</a:t>
            </a: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3. Дает информацию о психологическом климате в команде;</a:t>
            </a:r>
          </a:p>
          <a:p>
            <a:pPr lvl="0" algn="just">
              <a:lnSpc>
                <a:spcPct val="150000"/>
              </a:lnSpc>
            </a:pPr>
            <a:r>
              <a:rPr lang="ru-RU" sz="1600" dirty="0">
                <a:effectLst/>
                <a:latin typeface="Franklin Gothic Book" panose="020B0503020102020204" pitchFamily="34" charset="0"/>
                <a:ea typeface="Calibri" panose="020F0502020204030204" pitchFamily="34" charset="0"/>
                <a:cs typeface="Times New Roman" panose="02020603050405020304" pitchFamily="18" charset="0"/>
              </a:rPr>
              <a:t>4. Показывает какие трудности есть у спортсмена в тренировочной и соревновательной деятельности, и в команде.</a:t>
            </a:r>
          </a:p>
        </p:txBody>
      </p:sp>
    </p:spTree>
    <p:extLst>
      <p:ext uri="{BB962C8B-B14F-4D97-AF65-F5344CB8AC3E}">
        <p14:creationId xmlns:p14="http://schemas.microsoft.com/office/powerpoint/2010/main" val="249602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rmAutofit/>
          </a:bodyPr>
          <a:lstStyle/>
          <a:p>
            <a:r>
              <a:rPr lang="ru-RU" sz="3600" b="1" dirty="0">
                <a:solidFill>
                  <a:schemeClr val="bg1"/>
                </a:solidFill>
                <a:effectLst/>
                <a:latin typeface="Franklin Gothic Demi Cond" panose="020B0706030402020204" pitchFamily="34" charset="0"/>
                <a:ea typeface="Times New Roman" panose="02020603050405020304" pitchFamily="18" charset="0"/>
              </a:rPr>
              <a:t>Обсуждение и обмен опытом</a:t>
            </a:r>
            <a:endParaRPr lang="ru-RU" sz="7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3" name="TextBox 2">
            <a:extLst>
              <a:ext uri="{FF2B5EF4-FFF2-40B4-BE49-F238E27FC236}">
                <a16:creationId xmlns:a16="http://schemas.microsoft.com/office/drawing/2014/main" id="{686F914A-1B37-40F7-AB46-7C520857A594}"/>
              </a:ext>
            </a:extLst>
          </p:cNvPr>
          <p:cNvSpPr txBox="1"/>
          <p:nvPr/>
        </p:nvSpPr>
        <p:spPr>
          <a:xfrm>
            <a:off x="1445623" y="1907177"/>
            <a:ext cx="4371703" cy="369332"/>
          </a:xfrm>
          <a:prstGeom prst="rect">
            <a:avLst/>
          </a:prstGeom>
          <a:noFill/>
        </p:spPr>
        <p:txBody>
          <a:bodyPr wrap="square" rtlCol="0">
            <a:spAutoFit/>
          </a:bodyPr>
          <a:lstStyle/>
          <a:p>
            <a:endParaRPr lang="ru-RU" dirty="0"/>
          </a:p>
        </p:txBody>
      </p:sp>
      <p:pic>
        <p:nvPicPr>
          <p:cNvPr id="5" name="Рисунок 4">
            <a:extLst>
              <a:ext uri="{FF2B5EF4-FFF2-40B4-BE49-F238E27FC236}">
                <a16:creationId xmlns:a16="http://schemas.microsoft.com/office/drawing/2014/main" id="{43707F17-EAF2-4FE1-98CF-37AADA816633}"/>
              </a:ext>
            </a:extLst>
          </p:cNvPr>
          <p:cNvPicPr>
            <a:picLocks noChangeAspect="1"/>
          </p:cNvPicPr>
          <p:nvPr/>
        </p:nvPicPr>
        <p:blipFill>
          <a:blip r:embed="rId3"/>
          <a:stretch>
            <a:fillRect/>
          </a:stretch>
        </p:blipFill>
        <p:spPr>
          <a:xfrm>
            <a:off x="3258366" y="1501250"/>
            <a:ext cx="5344341" cy="5113234"/>
          </a:xfrm>
          <a:prstGeom prst="rect">
            <a:avLst/>
          </a:prstGeom>
        </p:spPr>
      </p:pic>
    </p:spTree>
    <p:extLst>
      <p:ext uri="{BB962C8B-B14F-4D97-AF65-F5344CB8AC3E}">
        <p14:creationId xmlns:p14="http://schemas.microsoft.com/office/powerpoint/2010/main" val="224460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rmAutofit/>
          </a:bodyPr>
          <a:lstStyle/>
          <a:p>
            <a:endParaRPr lang="ru-RU" sz="2400" b="1"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68192"/>
            <a:ext cx="2223960" cy="864123"/>
          </a:xfrm>
        </p:spPr>
      </p:pic>
      <p:sp>
        <p:nvSpPr>
          <p:cNvPr id="3" name="TextBox 2">
            <a:extLst>
              <a:ext uri="{FF2B5EF4-FFF2-40B4-BE49-F238E27FC236}">
                <a16:creationId xmlns:a16="http://schemas.microsoft.com/office/drawing/2014/main" id="{988245FA-59EB-46F0-8D40-B47A01387A37}"/>
              </a:ext>
            </a:extLst>
          </p:cNvPr>
          <p:cNvSpPr txBox="1"/>
          <p:nvPr/>
        </p:nvSpPr>
        <p:spPr>
          <a:xfrm>
            <a:off x="711928" y="2806066"/>
            <a:ext cx="10746381" cy="3508653"/>
          </a:xfrm>
          <a:prstGeom prst="rect">
            <a:avLst/>
          </a:prstGeom>
          <a:noFill/>
        </p:spPr>
        <p:txBody>
          <a:bodyPr wrap="square" rtlCol="0">
            <a:spAutoFit/>
          </a:bodyPr>
          <a:lstStyle/>
          <a:p>
            <a:pPr algn="ctr"/>
            <a:r>
              <a:rPr lang="ru-RU" sz="6000" dirty="0">
                <a:solidFill>
                  <a:srgbClr val="002060"/>
                </a:solidFill>
                <a:latin typeface="Franklin Gothic Demi Cond" panose="020B0706030402020204" pitchFamily="34" charset="0"/>
              </a:rPr>
              <a:t>СПАСИБО ЗА ВНИМАНИЕ!</a:t>
            </a:r>
          </a:p>
          <a:p>
            <a:pPr algn="ctr"/>
            <a:endParaRPr lang="ru-RU" sz="4000" dirty="0">
              <a:solidFill>
                <a:srgbClr val="002060"/>
              </a:solidFill>
              <a:latin typeface="Franklin Gothic Demi Cond" panose="020B0706030402020204" pitchFamily="34" charset="0"/>
            </a:endParaRPr>
          </a:p>
          <a:p>
            <a:pPr algn="ctr"/>
            <a:endParaRPr lang="ru-RU" sz="4000" dirty="0">
              <a:solidFill>
                <a:srgbClr val="002060"/>
              </a:solidFill>
              <a:latin typeface="Franklin Gothic Demi Cond" panose="020B0706030402020204" pitchFamily="34" charset="0"/>
            </a:endParaRPr>
          </a:p>
          <a:p>
            <a:pPr algn="r"/>
            <a:r>
              <a:rPr lang="ru-RU" sz="2000" dirty="0">
                <a:solidFill>
                  <a:srgbClr val="002060"/>
                </a:solidFill>
                <a:latin typeface="Franklin Gothic Demi Cond" panose="020B0706030402020204" pitchFamily="34" charset="0"/>
              </a:rPr>
              <a:t>Спортивная некоммерческая ассоциация</a:t>
            </a:r>
          </a:p>
          <a:p>
            <a:pPr algn="r"/>
            <a:r>
              <a:rPr lang="ru-RU" sz="2000" dirty="0">
                <a:solidFill>
                  <a:srgbClr val="002060"/>
                </a:solidFill>
                <a:latin typeface="Franklin Gothic Demi Cond" panose="020B0706030402020204" pitchFamily="34" charset="0"/>
              </a:rPr>
              <a:t>«Академия спортивных исследований»</a:t>
            </a:r>
          </a:p>
          <a:p>
            <a:pPr algn="r"/>
            <a:r>
              <a:rPr lang="ru-RU" sz="1400" dirty="0">
                <a:solidFill>
                  <a:srgbClr val="002060"/>
                </a:solidFill>
                <a:latin typeface="Franklin Gothic Demi Cond" panose="020B0706030402020204" pitchFamily="34" charset="0"/>
              </a:rPr>
              <a:t>Центр знаний в области социального спорта</a:t>
            </a:r>
          </a:p>
          <a:p>
            <a:pPr algn="r"/>
            <a:endParaRPr lang="ru-RU" sz="1400" dirty="0">
              <a:solidFill>
                <a:srgbClr val="002060"/>
              </a:solidFill>
              <a:latin typeface="Franklin Gothic Demi Cond" panose="020B0706030402020204" pitchFamily="34" charset="0"/>
            </a:endParaRPr>
          </a:p>
          <a:p>
            <a:pPr algn="r"/>
            <a:r>
              <a:rPr lang="en-US" sz="1400" dirty="0">
                <a:solidFill>
                  <a:srgbClr val="002060"/>
                </a:solidFill>
                <a:latin typeface="Franklin Gothic Demi Cond" panose="020B0706030402020204" pitchFamily="34" charset="0"/>
              </a:rPr>
              <a:t>E-mail</a:t>
            </a:r>
            <a:r>
              <a:rPr lang="ru-RU" sz="1400" dirty="0">
                <a:solidFill>
                  <a:srgbClr val="002060"/>
                </a:solidFill>
                <a:latin typeface="Franklin Gothic Demi Cond" panose="020B0706030402020204" pitchFamily="34" charset="0"/>
              </a:rPr>
              <a:t>: </a:t>
            </a:r>
            <a:r>
              <a:rPr lang="en-US" sz="1400" dirty="0">
                <a:solidFill>
                  <a:srgbClr val="002060"/>
                </a:solidFill>
                <a:latin typeface="Franklin Gothic Demi Cond" panose="020B0706030402020204" pitchFamily="34" charset="0"/>
              </a:rPr>
              <a:t>ekaterina.smirnova@sportiss.ru</a:t>
            </a:r>
            <a:endParaRPr lang="ru-RU" sz="1400" dirty="0">
              <a:solidFill>
                <a:srgbClr val="002060"/>
              </a:solidFill>
              <a:latin typeface="Franklin Gothic Demi Cond" panose="020B0706030402020204" pitchFamily="34" charset="0"/>
            </a:endParaRPr>
          </a:p>
        </p:txBody>
      </p:sp>
    </p:spTree>
    <p:extLst>
      <p:ext uri="{BB962C8B-B14F-4D97-AF65-F5344CB8AC3E}">
        <p14:creationId xmlns:p14="http://schemas.microsoft.com/office/powerpoint/2010/main" val="181586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rmAutofit fontScale="90000"/>
          </a:bodyPr>
          <a:lstStyle/>
          <a:p>
            <a:r>
              <a:rPr lang="ru-RU" sz="2800" b="1" dirty="0">
                <a:solidFill>
                  <a:schemeClr val="bg1"/>
                </a:solidFill>
                <a:effectLst/>
                <a:latin typeface="Franklin Gothic Demi Cond" panose="020B0706030402020204" pitchFamily="34" charset="0"/>
                <a:ea typeface="Times New Roman" panose="02020603050405020304" pitchFamily="18" charset="0"/>
              </a:rPr>
              <a:t>Создание экспозиций о различных видах спорта и спортивный </a:t>
            </a:r>
            <a:br>
              <a:rPr lang="ru-RU" sz="2800" b="1" dirty="0">
                <a:solidFill>
                  <a:schemeClr val="bg1"/>
                </a:solidFill>
                <a:effectLst/>
                <a:latin typeface="Franklin Gothic Demi Cond" panose="020B0706030402020204" pitchFamily="34" charset="0"/>
                <a:ea typeface="Times New Roman" panose="02020603050405020304" pitchFamily="18" charset="0"/>
              </a:rPr>
            </a:br>
            <a:r>
              <a:rPr lang="ru-RU" sz="2800" b="1" dirty="0">
                <a:solidFill>
                  <a:schemeClr val="bg1"/>
                </a:solidFill>
                <a:effectLst/>
                <a:latin typeface="Franklin Gothic Demi Cond" panose="020B0706030402020204" pitchFamily="34" charset="0"/>
                <a:ea typeface="Times New Roman" panose="02020603050405020304" pitchFamily="18" charset="0"/>
              </a:rPr>
              <a:t>инвентарь </a:t>
            </a:r>
            <a:endParaRPr lang="ru-RU" sz="60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761505" y="1569710"/>
            <a:ext cx="9685873" cy="4612032"/>
          </a:xfrm>
          <a:prstGeom prst="rect">
            <a:avLst/>
          </a:prstGeom>
          <a:noFill/>
        </p:spPr>
        <p:txBody>
          <a:bodyPr wrap="square">
            <a:spAutoFit/>
          </a:bodyPr>
          <a:lstStyle/>
          <a:p>
            <a:pPr marL="642938" indent="-285750" algn="just">
              <a:lnSpc>
                <a:spcPct val="150000"/>
              </a:lnSpc>
              <a:buFontTx/>
              <a:buChar char="-"/>
              <a:tabLst>
                <a:tab pos="0" algn="l"/>
              </a:tabLst>
            </a:pPr>
            <a:r>
              <a:rPr lang="ru-RU" sz="2000" b="1" dirty="0">
                <a:solidFill>
                  <a:schemeClr val="tx2">
                    <a:lumMod val="50000"/>
                  </a:schemeClr>
                </a:solidFill>
                <a:latin typeface="Franklin Gothic Book" panose="020B0503020102020204" pitchFamily="34" charset="0"/>
              </a:rPr>
              <a:t>Наглядная демонстрация </a:t>
            </a:r>
            <a:r>
              <a:rPr lang="ru-RU" sz="2000" dirty="0">
                <a:solidFill>
                  <a:schemeClr val="tx2">
                    <a:lumMod val="50000"/>
                  </a:schemeClr>
                </a:solidFill>
                <a:latin typeface="Franklin Gothic Book" panose="020B0503020102020204" pitchFamily="34" charset="0"/>
              </a:rPr>
              <a:t>(визуально-слуховой и двигательный компоненты)</a:t>
            </a:r>
          </a:p>
          <a:p>
            <a:pPr marL="642938" indent="-285750" algn="just">
              <a:lnSpc>
                <a:spcPct val="150000"/>
              </a:lnSpc>
              <a:buFontTx/>
              <a:buChar char="-"/>
              <a:tabLst>
                <a:tab pos="0" algn="l"/>
              </a:tabLst>
            </a:pPr>
            <a:r>
              <a:rPr lang="ru-RU" sz="2000" dirty="0">
                <a:solidFill>
                  <a:schemeClr val="tx2">
                    <a:lumMod val="50000"/>
                  </a:schemeClr>
                </a:solidFill>
                <a:latin typeface="Franklin Gothic Book" panose="020B0503020102020204" pitchFamily="34" charset="0"/>
              </a:rPr>
              <a:t>При этом важно учитывать конкретный регион, где проживают дети и виды спорта должны быть представлены наиболее востребованные в нем. Так, например, для Карелии это лыжные гонки, хоккей с шайбой, биатлон и пр.; для Удмуртии бокс, велосипедный спорт, гандбол, стендовая стрельба, лыжные гонки, хоккей. </a:t>
            </a:r>
          </a:p>
          <a:p>
            <a:pPr marL="642938" indent="-285750" algn="just">
              <a:lnSpc>
                <a:spcPct val="150000"/>
              </a:lnSpc>
              <a:buFontTx/>
              <a:buChar char="-"/>
              <a:tabLst>
                <a:tab pos="0" algn="l"/>
              </a:tabLst>
            </a:pPr>
            <a:r>
              <a:rPr lang="ru-RU" sz="2000" dirty="0">
                <a:solidFill>
                  <a:schemeClr val="tx2">
                    <a:lumMod val="50000"/>
                  </a:schemeClr>
                </a:solidFill>
                <a:latin typeface="Franklin Gothic Book" panose="020B0503020102020204" pitchFamily="34" charset="0"/>
              </a:rPr>
              <a:t>Материалы о зарождении спорта, истории Олимпийских игр, правилах в конкретных видах спорта.</a:t>
            </a:r>
          </a:p>
          <a:p>
            <a:pPr marL="642938" indent="-285750" algn="just">
              <a:lnSpc>
                <a:spcPct val="150000"/>
              </a:lnSpc>
              <a:buFontTx/>
              <a:buChar char="-"/>
              <a:tabLst>
                <a:tab pos="0" algn="l"/>
              </a:tabLst>
            </a:pPr>
            <a:r>
              <a:rPr lang="ru-RU" sz="2000" dirty="0">
                <a:solidFill>
                  <a:schemeClr val="tx2">
                    <a:lumMod val="50000"/>
                  </a:schemeClr>
                </a:solidFill>
                <a:latin typeface="Franklin Gothic Book" panose="020B0503020102020204" pitchFamily="34" charset="0"/>
              </a:rPr>
              <a:t>Альбомы и презентации с фотографиями известных спортсменов</a:t>
            </a:r>
          </a:p>
          <a:p>
            <a:pPr marL="357188" algn="just">
              <a:lnSpc>
                <a:spcPct val="150000"/>
              </a:lnSpc>
              <a:tabLst>
                <a:tab pos="0" algn="l"/>
              </a:tabLst>
            </a:pPr>
            <a:endParaRPr lang="ru-RU" b="1"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15701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endParaRPr lang="ru-RU" sz="32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pic>
        <p:nvPicPr>
          <p:cNvPr id="3" name="Рисунок 2">
            <a:extLst>
              <a:ext uri="{FF2B5EF4-FFF2-40B4-BE49-F238E27FC236}">
                <a16:creationId xmlns:a16="http://schemas.microsoft.com/office/drawing/2014/main" id="{08E6CBC8-5232-4A02-BB9D-1A78BADA3BFD}"/>
              </a:ext>
            </a:extLst>
          </p:cNvPr>
          <p:cNvPicPr>
            <a:picLocks noChangeAspect="1"/>
          </p:cNvPicPr>
          <p:nvPr/>
        </p:nvPicPr>
        <p:blipFill>
          <a:blip r:embed="rId3"/>
          <a:stretch>
            <a:fillRect/>
          </a:stretch>
        </p:blipFill>
        <p:spPr>
          <a:xfrm>
            <a:off x="1942706" y="1376883"/>
            <a:ext cx="8027915" cy="5349990"/>
          </a:xfrm>
          <a:prstGeom prst="rect">
            <a:avLst/>
          </a:prstGeom>
        </p:spPr>
      </p:pic>
    </p:spTree>
    <p:extLst>
      <p:ext uri="{BB962C8B-B14F-4D97-AF65-F5344CB8AC3E}">
        <p14:creationId xmlns:p14="http://schemas.microsoft.com/office/powerpoint/2010/main" val="161261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0"/>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2400" b="1" dirty="0">
                <a:solidFill>
                  <a:schemeClr val="bg1"/>
                </a:solidFill>
                <a:effectLst/>
                <a:latin typeface="Franklin Gothic Demi Cond" panose="020B0706030402020204" pitchFamily="34" charset="0"/>
                <a:ea typeface="Times New Roman" panose="02020603050405020304" pitchFamily="18" charset="0"/>
              </a:rPr>
              <a:t>Проведение «Спортивных уроков» по различным видам спорта в условиях общеобразовательной школы с приглашением тренеров-общественников</a:t>
            </a:r>
            <a:endParaRPr lang="ru-RU" sz="48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691836" y="1674213"/>
            <a:ext cx="9685873" cy="3227037"/>
          </a:xfrm>
          <a:prstGeom prst="rect">
            <a:avLst/>
          </a:prstGeom>
          <a:noFill/>
        </p:spPr>
        <p:txBody>
          <a:bodyPr wrap="square">
            <a:spAutoFit/>
          </a:bodyPr>
          <a:lstStyle/>
          <a:p>
            <a:pPr marL="357188" algn="just">
              <a:lnSpc>
                <a:spcPct val="150000"/>
              </a:lnSpc>
              <a:tabLst>
                <a:tab pos="0" algn="l"/>
              </a:tabLst>
            </a:pPr>
            <a:r>
              <a:rPr lang="ru-RU" sz="2000" b="1" dirty="0">
                <a:solidFill>
                  <a:schemeClr val="tx2">
                    <a:lumMod val="50000"/>
                  </a:schemeClr>
                </a:solidFill>
                <a:latin typeface="Franklin Gothic Book" panose="020B0503020102020204" pitchFamily="34" charset="0"/>
              </a:rPr>
              <a:t> Примерный план и элементы урока на примере хоккея с шайбой:</a:t>
            </a:r>
          </a:p>
          <a:p>
            <a:pPr marL="357188" algn="just">
              <a:lnSpc>
                <a:spcPct val="150000"/>
              </a:lnSpc>
              <a:tabLst>
                <a:tab pos="0" algn="l"/>
              </a:tabLst>
            </a:pPr>
            <a:r>
              <a:rPr lang="ru-RU" sz="2000" b="1" dirty="0">
                <a:solidFill>
                  <a:schemeClr val="tx2">
                    <a:lumMod val="50000"/>
                  </a:schemeClr>
                </a:solidFill>
                <a:latin typeface="Franklin Gothic Book" panose="020B0503020102020204" pitchFamily="34" charset="0"/>
              </a:rPr>
              <a:t>•	</a:t>
            </a:r>
            <a:r>
              <a:rPr lang="ru-RU" sz="2000" dirty="0">
                <a:solidFill>
                  <a:schemeClr val="tx2">
                    <a:lumMod val="50000"/>
                  </a:schemeClr>
                </a:solidFill>
                <a:latin typeface="Franklin Gothic Book" panose="020B0503020102020204" pitchFamily="34" charset="0"/>
              </a:rPr>
              <a:t>Знакомство, представление тренера (5 мин.);</a:t>
            </a:r>
          </a:p>
          <a:p>
            <a:pPr marL="357188" algn="just">
              <a:lnSpc>
                <a:spcPct val="150000"/>
              </a:lnSpc>
              <a:tabLst>
                <a:tab pos="0" algn="l"/>
              </a:tabLst>
            </a:pPr>
            <a:r>
              <a:rPr lang="ru-RU" sz="2000" dirty="0">
                <a:solidFill>
                  <a:schemeClr val="tx2">
                    <a:lumMod val="50000"/>
                  </a:schemeClr>
                </a:solidFill>
                <a:latin typeface="Franklin Gothic Book" panose="020B0503020102020204" pitchFamily="34" charset="0"/>
              </a:rPr>
              <a:t>•	Рассказ «Знакомство с хоккеем» (5–10 мин.);</a:t>
            </a:r>
          </a:p>
          <a:p>
            <a:pPr marL="357188" algn="just">
              <a:lnSpc>
                <a:spcPct val="150000"/>
              </a:lnSpc>
              <a:tabLst>
                <a:tab pos="0" algn="l"/>
              </a:tabLst>
            </a:pPr>
            <a:r>
              <a:rPr lang="ru-RU" sz="2000" dirty="0">
                <a:solidFill>
                  <a:schemeClr val="tx2">
                    <a:lumMod val="50000"/>
                  </a:schemeClr>
                </a:solidFill>
                <a:latin typeface="Franklin Gothic Book" panose="020B0503020102020204" pitchFamily="34" charset="0"/>
              </a:rPr>
              <a:t>•	Интерактив «хоккейные вопросы» (15 мин.);</a:t>
            </a:r>
          </a:p>
          <a:p>
            <a:pPr marL="357188" algn="just">
              <a:lnSpc>
                <a:spcPct val="150000"/>
              </a:lnSpc>
              <a:tabLst>
                <a:tab pos="0" algn="l"/>
              </a:tabLst>
            </a:pPr>
            <a:r>
              <a:rPr lang="ru-RU" sz="2000" dirty="0">
                <a:solidFill>
                  <a:schemeClr val="tx2">
                    <a:lumMod val="50000"/>
                  </a:schemeClr>
                </a:solidFill>
                <a:latin typeface="Franklin Gothic Book" panose="020B0503020102020204" pitchFamily="34" charset="0"/>
              </a:rPr>
              <a:t>•	Демонстрация видео игры детской хоккейной команды (2–5 мин.);</a:t>
            </a:r>
          </a:p>
          <a:p>
            <a:pPr marL="357188" algn="just">
              <a:lnSpc>
                <a:spcPct val="150000"/>
              </a:lnSpc>
              <a:tabLst>
                <a:tab pos="0" algn="l"/>
              </a:tabLst>
            </a:pPr>
            <a:r>
              <a:rPr lang="ru-RU" sz="2000" dirty="0">
                <a:solidFill>
                  <a:schemeClr val="tx2">
                    <a:lumMod val="50000"/>
                  </a:schemeClr>
                </a:solidFill>
                <a:latin typeface="Franklin Gothic Book" panose="020B0503020102020204" pitchFamily="34" charset="0"/>
              </a:rPr>
              <a:t>•	Совместное фотографирование детей с тренером - общественником</a:t>
            </a:r>
          </a:p>
          <a:p>
            <a:pPr marL="357188" algn="just">
              <a:lnSpc>
                <a:spcPct val="150000"/>
              </a:lnSpc>
              <a:tabLst>
                <a:tab pos="0" algn="l"/>
              </a:tabLst>
            </a:pPr>
            <a:endParaRPr lang="ru-RU" b="1"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90633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29335"/>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3200" b="1" dirty="0">
                <a:solidFill>
                  <a:schemeClr val="bg1"/>
                </a:solidFill>
                <a:effectLst/>
                <a:latin typeface="Franklin Gothic Demi Cond" panose="020B0706030402020204" pitchFamily="34" charset="0"/>
                <a:ea typeface="Times New Roman" panose="02020603050405020304" pitchFamily="18" charset="0"/>
              </a:rPr>
              <a:t>Игровой метод и метод ассоциаций</a:t>
            </a:r>
            <a:endParaRPr lang="ru-RU" sz="60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285227" y="1403738"/>
            <a:ext cx="11068574" cy="5443029"/>
          </a:xfrm>
          <a:prstGeom prst="rect">
            <a:avLst/>
          </a:prstGeom>
          <a:noFill/>
        </p:spPr>
        <p:txBody>
          <a:bodyPr wrap="square">
            <a:spAutoFit/>
          </a:bodyPr>
          <a:lstStyle/>
          <a:p>
            <a:pPr marL="357188" algn="just">
              <a:lnSpc>
                <a:spcPct val="150000"/>
              </a:lnSpc>
              <a:tabLst>
                <a:tab pos="0" algn="l"/>
              </a:tabLst>
            </a:pPr>
            <a:r>
              <a:rPr lang="ru-RU" b="1" dirty="0">
                <a:solidFill>
                  <a:schemeClr val="tx2">
                    <a:lumMod val="50000"/>
                  </a:schemeClr>
                </a:solidFill>
                <a:latin typeface="Franklin Gothic Book" panose="020B0503020102020204" pitchFamily="34" charset="0"/>
              </a:rPr>
              <a:t>     Игра</a:t>
            </a:r>
            <a:r>
              <a:rPr lang="ru-RU" dirty="0">
                <a:solidFill>
                  <a:schemeClr val="tx2">
                    <a:lumMod val="50000"/>
                  </a:schemeClr>
                </a:solidFill>
                <a:latin typeface="Franklin Gothic Book" panose="020B0503020102020204" pitchFamily="34" charset="0"/>
              </a:rPr>
              <a:t> – привычная форма занятий для детей младшего школьного возраста и это не только развлечение, но и способ развития. С помощью игр, требующих проявления двигательной активности, дети усваивают правила и нормы рациональных форм движения, развивают психические и физические качества, коммуникативные способности. Игровой метод позволяет добиться интересного эффекта: дети выполняют упражнения, даже не замечая этого, ученики думают, что они играют и развлекаются, а не тренируются.</a:t>
            </a:r>
          </a:p>
          <a:p>
            <a:pPr marL="357188" algn="just">
              <a:lnSpc>
                <a:spcPct val="150000"/>
              </a:lnSpc>
              <a:tabLst>
                <a:tab pos="0" algn="l"/>
              </a:tabLst>
            </a:pPr>
            <a:endParaRPr lang="ru-RU" dirty="0">
              <a:solidFill>
                <a:schemeClr val="tx2">
                  <a:lumMod val="50000"/>
                </a:schemeClr>
              </a:solidFill>
              <a:latin typeface="Franklin Gothic Book" panose="020B0503020102020204" pitchFamily="34" charset="0"/>
            </a:endParaRPr>
          </a:p>
          <a:p>
            <a:pPr marL="357188" algn="just">
              <a:lnSpc>
                <a:spcPct val="150000"/>
              </a:lnSpc>
              <a:tabLst>
                <a:tab pos="0" algn="l"/>
              </a:tabLst>
            </a:pPr>
            <a:r>
              <a:rPr lang="ru-RU" b="1" dirty="0">
                <a:solidFill>
                  <a:schemeClr val="tx2">
                    <a:lumMod val="50000"/>
                  </a:schemeClr>
                </a:solidFill>
                <a:latin typeface="Franklin Gothic Book" panose="020B0503020102020204" pitchFamily="34" charset="0"/>
              </a:rPr>
              <a:t>     Метод ассоциаций: </a:t>
            </a:r>
            <a:r>
              <a:rPr lang="ru-RU" dirty="0">
                <a:solidFill>
                  <a:schemeClr val="tx2">
                    <a:lumMod val="50000"/>
                  </a:schemeClr>
                </a:solidFill>
                <a:latin typeface="Franklin Gothic Book" panose="020B0503020102020204" pitchFamily="34" charset="0"/>
              </a:rPr>
              <a:t>эффекта вовлечения в конкретный спорт можно добиться и при создании образов двигательного действия, когда ребенок включает свое воображение. Например, при изучении группировки: представь себе, что ты - ёжик. Особенно важно использовать игровой метод и метод ассоциаций в начальной школе, когда у учащихся нет осознанной мотивации к занятиям, чёткого представления о технике двигательных действий и точного ощущения своих движений.</a:t>
            </a:r>
          </a:p>
          <a:p>
            <a:pPr marL="357188" algn="just">
              <a:lnSpc>
                <a:spcPct val="150000"/>
              </a:lnSpc>
              <a:tabLst>
                <a:tab pos="0" algn="l"/>
              </a:tabLst>
            </a:pPr>
            <a:endParaRPr lang="ru-RU" b="1"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64814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29335"/>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3200" b="1" dirty="0">
                <a:solidFill>
                  <a:schemeClr val="bg1"/>
                </a:solidFill>
                <a:effectLst/>
                <a:latin typeface="Franklin Gothic Demi Cond" panose="020B0706030402020204" pitchFamily="34" charset="0"/>
                <a:ea typeface="Times New Roman" panose="02020603050405020304" pitchFamily="18" charset="0"/>
              </a:rPr>
              <a:t>Соревновательный метод</a:t>
            </a:r>
            <a:endParaRPr lang="ru-RU" sz="60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285227" y="1403738"/>
            <a:ext cx="11068574" cy="5443029"/>
          </a:xfrm>
          <a:prstGeom prst="rect">
            <a:avLst/>
          </a:prstGeom>
          <a:noFill/>
        </p:spPr>
        <p:txBody>
          <a:bodyPr wrap="square">
            <a:spAutoFit/>
          </a:bodyPr>
          <a:lstStyle/>
          <a:p>
            <a:pPr marL="357188" algn="just">
              <a:lnSpc>
                <a:spcPct val="150000"/>
              </a:lnSpc>
              <a:tabLst>
                <a:tab pos="0" algn="l"/>
              </a:tabLst>
            </a:pPr>
            <a:r>
              <a:rPr lang="ru-RU" dirty="0">
                <a:solidFill>
                  <a:schemeClr val="tx2">
                    <a:lumMod val="50000"/>
                  </a:schemeClr>
                </a:solidFill>
                <a:latin typeface="Franklin Gothic Book" panose="020B0503020102020204" pitchFamily="34" charset="0"/>
              </a:rPr>
              <a:t>     Соревновательный метод намного более многогранный, чем кажется на первый взгляд. Это не только эстафеты и соревнования кто быстрее. Конечно, дух состязаний и непредсказуемость результата стимулируют интерес и активизируют деятельность при выполнении физических упражнений. В некоторых случаях во время тренировки стоит поставить лучших учеников рядом, чтоб они могли соперничать, сравнивать себя с соседом, таким образом, желание быть лучше стимулирует к более качественному выполнению. </a:t>
            </a:r>
          </a:p>
          <a:p>
            <a:pPr marL="357188" algn="just">
              <a:lnSpc>
                <a:spcPct val="150000"/>
              </a:lnSpc>
              <a:tabLst>
                <a:tab pos="0" algn="l"/>
              </a:tabLst>
            </a:pPr>
            <a:endParaRPr lang="ru-RU" b="1" dirty="0">
              <a:solidFill>
                <a:schemeClr val="tx2">
                  <a:lumMod val="50000"/>
                </a:schemeClr>
              </a:solidFill>
              <a:latin typeface="Franklin Gothic Book" panose="020B0503020102020204" pitchFamily="34" charset="0"/>
            </a:endParaRPr>
          </a:p>
          <a:p>
            <a:pPr marL="357188" algn="just">
              <a:lnSpc>
                <a:spcPct val="150000"/>
              </a:lnSpc>
              <a:tabLst>
                <a:tab pos="0" algn="l"/>
              </a:tabLst>
            </a:pPr>
            <a:r>
              <a:rPr lang="ru-RU" sz="1800" dirty="0">
                <a:solidFill>
                  <a:schemeClr val="tx2">
                    <a:lumMod val="50000"/>
                  </a:schemeClr>
                </a:solidFill>
                <a:effectLst/>
                <a:latin typeface="Franklin Gothic Book" panose="020B0503020102020204" pitchFamily="34" charset="0"/>
                <a:ea typeface="Calibri" panose="020F0502020204030204" pitchFamily="34" charset="0"/>
                <a:cs typeface="Calibri" panose="020F0502020204030204" pitchFamily="34" charset="0"/>
              </a:rPr>
              <a:t>     А как быть с детьми, не одарёнными физически, которые заведомо «обречены» на поражение? Зачастую они откажутся от подобного задания или сделают его без желания, что только снизит мотивацию. Необходимо предложить им соревноваться с самим собой. Пусть ставят цель сделать лучше, чем в прошлый раз. Всегда следует отметить их личный прогресс, а не сравнивайте таких детей с более успешными сверстниками.</a:t>
            </a:r>
            <a:endParaRPr lang="ru-RU" sz="1800" dirty="0">
              <a:solidFill>
                <a:schemeClr val="tx2">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57188" algn="just">
              <a:lnSpc>
                <a:spcPct val="150000"/>
              </a:lnSpc>
              <a:tabLst>
                <a:tab pos="0" algn="l"/>
              </a:tabLst>
            </a:pPr>
            <a:endParaRPr lang="ru-RU" b="1"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15940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29335"/>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3200" b="1" dirty="0">
                <a:solidFill>
                  <a:schemeClr val="bg1"/>
                </a:solidFill>
                <a:effectLst/>
                <a:latin typeface="Franklin Gothic Demi Cond" panose="020B0706030402020204" pitchFamily="34" charset="0"/>
                <a:ea typeface="Times New Roman" panose="02020603050405020304" pitchFamily="18" charset="0"/>
              </a:rPr>
              <a:t>Мотивационная роль родителей</a:t>
            </a:r>
            <a:endParaRPr lang="ru-RU" sz="60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853441" y="1767840"/>
            <a:ext cx="10023566" cy="2984583"/>
          </a:xfrm>
          <a:prstGeom prst="rect">
            <a:avLst/>
          </a:prstGeom>
          <a:noFill/>
        </p:spPr>
        <p:txBody>
          <a:bodyPr wrap="square">
            <a:spAutoFit/>
          </a:bodyPr>
          <a:lstStyle/>
          <a:p>
            <a:pPr algn="just">
              <a:lnSpc>
                <a:spcPct val="107000"/>
              </a:lnSpc>
              <a:spcAft>
                <a:spcPts val="800"/>
              </a:spcAft>
            </a:pPr>
            <a:r>
              <a:rPr lang="ru-RU" sz="2400" dirty="0">
                <a:solidFill>
                  <a:schemeClr val="tx2">
                    <a:lumMod val="50000"/>
                  </a:schemeClr>
                </a:solidFill>
                <a:effectLst/>
                <a:latin typeface="Franklin Gothic Book" panose="020B0503020102020204" pitchFamily="34" charset="0"/>
                <a:ea typeface="Calibri" panose="020F0502020204030204" pitchFamily="34" charset="0"/>
                <a:cs typeface="Calibri" panose="020F0502020204030204" pitchFamily="34" charset="0"/>
              </a:rPr>
              <a:t>      Включение родителей в учебно-воспитательный процесс делает жизнь детей ещё интересней. Детям важно, чтоб их интересы и неудачи разделяли, оказывали поддержку, демонстрировали принятие. Следует вовлекать родителей в совместные соревнования, конкурсы, викторины. Тренеру-общественнику важно изучать личность ребенка через беседы и встречи с родителями, сделать их своими союзниками.</a:t>
            </a:r>
            <a:endParaRPr lang="ru-RU" sz="2400" dirty="0">
              <a:solidFill>
                <a:schemeClr val="tx2">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57188" algn="just">
              <a:lnSpc>
                <a:spcPct val="150000"/>
              </a:lnSpc>
              <a:tabLst>
                <a:tab pos="0" algn="l"/>
              </a:tabLst>
            </a:pPr>
            <a:endParaRPr lang="ru-RU" b="1"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90551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4897CDF-3DB2-4518-B9D0-993B2519B402}"/>
              </a:ext>
            </a:extLst>
          </p:cNvPr>
          <p:cNvSpPr/>
          <p:nvPr/>
        </p:nvSpPr>
        <p:spPr>
          <a:xfrm flipH="1">
            <a:off x="0" y="29335"/>
            <a:ext cx="12192000" cy="11917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8D2F12F7-94EB-45DE-AF5E-A572BAADC481}"/>
              </a:ext>
            </a:extLst>
          </p:cNvPr>
          <p:cNvSpPr>
            <a:spLocks noGrp="1"/>
          </p:cNvSpPr>
          <p:nvPr>
            <p:ph type="title"/>
          </p:nvPr>
        </p:nvSpPr>
        <p:spPr>
          <a:xfrm>
            <a:off x="285227" y="243516"/>
            <a:ext cx="11068574" cy="763398"/>
          </a:xfrm>
        </p:spPr>
        <p:txBody>
          <a:bodyPr>
            <a:noAutofit/>
          </a:bodyPr>
          <a:lstStyle/>
          <a:p>
            <a:r>
              <a:rPr lang="ru-RU" sz="3200" b="1" dirty="0">
                <a:solidFill>
                  <a:schemeClr val="bg1"/>
                </a:solidFill>
                <a:effectLst/>
                <a:latin typeface="Franklin Gothic Demi Cond" panose="020B0706030402020204" pitchFamily="34" charset="0"/>
                <a:ea typeface="Times New Roman" panose="02020603050405020304" pitchFamily="18" charset="0"/>
              </a:rPr>
              <a:t>Проблемно-поисковый метод обучения</a:t>
            </a:r>
            <a:endParaRPr lang="ru-RU" sz="6000" dirty="0">
              <a:solidFill>
                <a:schemeClr val="bg1"/>
              </a:solidFill>
              <a:latin typeface="Franklin Gothic Demi Cond" panose="020B0706030402020204" pitchFamily="34" charset="0"/>
            </a:endParaRPr>
          </a:p>
        </p:txBody>
      </p:sp>
      <p:pic>
        <p:nvPicPr>
          <p:cNvPr id="10" name="Объект 9">
            <a:extLst>
              <a:ext uri="{FF2B5EF4-FFF2-40B4-BE49-F238E27FC236}">
                <a16:creationId xmlns:a16="http://schemas.microsoft.com/office/drawing/2014/main" id="{CDB441F8-1719-4E37-A835-8E18E099F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2813" y="185124"/>
            <a:ext cx="2223960" cy="864123"/>
          </a:xfrm>
        </p:spPr>
      </p:pic>
      <p:sp>
        <p:nvSpPr>
          <p:cNvPr id="16" name="TextBox 15">
            <a:extLst>
              <a:ext uri="{FF2B5EF4-FFF2-40B4-BE49-F238E27FC236}">
                <a16:creationId xmlns:a16="http://schemas.microsoft.com/office/drawing/2014/main" id="{F27D0E0D-F076-418F-819D-043C9BCF98E6}"/>
              </a:ext>
            </a:extLst>
          </p:cNvPr>
          <p:cNvSpPr txBox="1"/>
          <p:nvPr/>
        </p:nvSpPr>
        <p:spPr>
          <a:xfrm>
            <a:off x="853441" y="1767840"/>
            <a:ext cx="10023566" cy="4051750"/>
          </a:xfrm>
          <a:prstGeom prst="rect">
            <a:avLst/>
          </a:prstGeom>
          <a:noFill/>
        </p:spPr>
        <p:txBody>
          <a:bodyPr wrap="square">
            <a:spAutoFit/>
          </a:bodyPr>
          <a:lstStyle/>
          <a:p>
            <a:pPr algn="just">
              <a:lnSpc>
                <a:spcPct val="107000"/>
              </a:lnSpc>
              <a:spcAft>
                <a:spcPts val="800"/>
              </a:spcAft>
            </a:pPr>
            <a:r>
              <a:rPr lang="ru-RU" sz="2200" dirty="0">
                <a:solidFill>
                  <a:schemeClr val="tx2">
                    <a:lumMod val="50000"/>
                  </a:schemeClr>
                </a:solidFill>
                <a:effectLst/>
                <a:latin typeface="Franklin Gothic Book" panose="020B0503020102020204" pitchFamily="34" charset="0"/>
                <a:ea typeface="Calibri" panose="020F0502020204030204" pitchFamily="34" charset="0"/>
                <a:cs typeface="Calibri" panose="020F0502020204030204" pitchFamily="34" charset="0"/>
              </a:rPr>
              <a:t>      Данный метод активизирует запоминание изучаемого материала и стимулирует интерес детей младшего школьного возраста. Например, обсуждая варианты падения при занятиях спортом, важно спросить: «Как нужно безопасно приземлиться и почему?», или «Как преодолеть переправу через «болото» двум встретившимся на «мосту» (скамейке)? Найдите различные способы перехода на противоположную сторону без падения!». Важно поддерживать творческую позицию детей. На пробном занятии необходимо использовать ситуации, предполагающие проявление нестандартности, </a:t>
            </a:r>
            <a:r>
              <a:rPr lang="ru-RU" sz="2200" dirty="0" err="1">
                <a:solidFill>
                  <a:schemeClr val="tx2">
                    <a:lumMod val="50000"/>
                  </a:schemeClr>
                </a:solidFill>
                <a:effectLst/>
                <a:latin typeface="Franklin Gothic Book" panose="020B0503020102020204" pitchFamily="34" charset="0"/>
                <a:ea typeface="Calibri" panose="020F0502020204030204" pitchFamily="34" charset="0"/>
                <a:cs typeface="Calibri" panose="020F0502020204030204" pitchFamily="34" charset="0"/>
              </a:rPr>
              <a:t>творческости</a:t>
            </a:r>
            <a:r>
              <a:rPr lang="ru-RU" sz="2200" dirty="0">
                <a:solidFill>
                  <a:schemeClr val="tx2">
                    <a:lumMod val="50000"/>
                  </a:schemeClr>
                </a:solidFill>
                <a:effectLst/>
                <a:latin typeface="Franklin Gothic Book" panose="020B0503020102020204" pitchFamily="34" charset="0"/>
                <a:ea typeface="Calibri" panose="020F0502020204030204" pitchFamily="34" charset="0"/>
                <a:cs typeface="Calibri" panose="020F0502020204030204" pitchFamily="34" charset="0"/>
              </a:rPr>
              <a:t>, создания абсолютно нового продукта (пусть даже чисто учебного по своей сути). Данный способ повышения интереса к учебе один из самых оптимальных.</a:t>
            </a:r>
            <a:endParaRPr lang="ru-RU" sz="2200" b="1"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3717981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51097</TotalTime>
  <Words>1821</Words>
  <Application>Microsoft Office PowerPoint</Application>
  <PresentationFormat>Широкоэкранный</PresentationFormat>
  <Paragraphs>98</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Calibri Light</vt:lpstr>
      <vt:lpstr>Franklin Gothic Book</vt:lpstr>
      <vt:lpstr>Franklin Gothic Demi Cond</vt:lpstr>
      <vt:lpstr>Franklin Gothic Medium Cond</vt:lpstr>
      <vt:lpstr>Тема Office</vt:lpstr>
      <vt:lpstr>Мероприятия, способствующие вовлечению детей и подростков в занятия спортом  </vt:lpstr>
      <vt:lpstr>Рекомендованные мероприятия, способствующие вовлечению детей 7-10 лет  в занятия спортом в условиях малых городов и сельской местности с привлечением тренера-общественника</vt:lpstr>
      <vt:lpstr>Создание экспозиций о различных видах спорта и спортивный  инвентарь </vt:lpstr>
      <vt:lpstr>Презентация PowerPoint</vt:lpstr>
      <vt:lpstr>Проведение «Спортивных уроков» по различным видам спорта в условиях общеобразовательной школы с приглашением тренеров-общественников</vt:lpstr>
      <vt:lpstr>Игровой метод и метод ассоциаций</vt:lpstr>
      <vt:lpstr>Соревновательный метод</vt:lpstr>
      <vt:lpstr>Мотивационная роль родителей</vt:lpstr>
      <vt:lpstr>Проблемно-поисковый метод обучения</vt:lpstr>
      <vt:lpstr>Создание ситуации успеха и социального признания</vt:lpstr>
      <vt:lpstr>Вывод</vt:lpstr>
      <vt:lpstr>Рекомендованные мероприятия, способствующие вовлечению детей  от  11 лет в занятия спортом в условиях малых городов и сельской местности с привлечением тренера-общественника</vt:lpstr>
      <vt:lpstr>Наглядно-обучающие элементы спорта</vt:lpstr>
      <vt:lpstr>Развитие инфраструктуры спорта и обеспечение  доступности массовых мероприятий занятий спортом</vt:lpstr>
      <vt:lpstr>Проведение Дней здоровья</vt:lpstr>
      <vt:lpstr>Спортивные праздники</vt:lpstr>
      <vt:lpstr>Спортивно-оздоровительные лагеря</vt:lpstr>
      <vt:lpstr>Военно-патриотическое направление  Комплекс ГТО</vt:lpstr>
      <vt:lpstr>Военно-патриотическое направление  Комплекс ГТО</vt:lpstr>
      <vt:lpstr>Ведение спортивного дневника, как способ достижения успешности и повышения мотивации в спорте</vt:lpstr>
      <vt:lpstr>Обсуждение и обмен опытом</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Методики вовлечения и поддержания интереса к спорту и их применение на практике.  Целеполагание в спорте.</dc:title>
  <dc:creator>User</dc:creator>
  <cp:lastModifiedBy>User</cp:lastModifiedBy>
  <cp:revision>72</cp:revision>
  <dcterms:created xsi:type="dcterms:W3CDTF">2024-02-21T11:13:27Z</dcterms:created>
  <dcterms:modified xsi:type="dcterms:W3CDTF">2024-05-31T08:15:31Z</dcterms:modified>
</cp:coreProperties>
</file>