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93" r:id="rId8"/>
    <p:sldId id="297" r:id="rId9"/>
    <p:sldId id="282" r:id="rId10"/>
    <p:sldId id="283" r:id="rId11"/>
    <p:sldId id="284" r:id="rId12"/>
    <p:sldId id="292" r:id="rId13"/>
    <p:sldId id="285" r:id="rId14"/>
    <p:sldId id="295" r:id="rId15"/>
    <p:sldId id="286" r:id="rId16"/>
    <p:sldId id="296" r:id="rId17"/>
    <p:sldId id="287" r:id="rId18"/>
    <p:sldId id="288" r:id="rId19"/>
    <p:sldId id="294" r:id="rId20"/>
    <p:sldId id="289" r:id="rId21"/>
    <p:sldId id="290" r:id="rId22"/>
    <p:sldId id="291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/>
              <a:t>Кто несет ответственность за качество жизни в вашем населенном пункте? (</a:t>
            </a:r>
            <a:r>
              <a:rPr lang="en-US" sz="1800"/>
              <a:t>N=139)</a:t>
            </a:r>
          </a:p>
          <a:p>
            <a:pPr>
              <a:defRPr/>
            </a:pPr>
            <a:endParaRPr lang="ru-RU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8618184519387906"/>
          <c:y val="0.17213185808313153"/>
          <c:w val="0.35204922497895308"/>
          <c:h val="0.7770767676828953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E58C-4556-9E53-F47A6A183A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Лист4!$B$3:$B$13</c:f>
              <c:strCache>
                <c:ptCount val="11"/>
                <c:pt idx="0">
                  <c:v>Другое</c:v>
                </c:pt>
                <c:pt idx="1">
                  <c:v>Мировое сообщество</c:v>
                </c:pt>
                <c:pt idx="2">
                  <c:v>Политические партии</c:v>
                </c:pt>
                <c:pt idx="3">
                  <c:v>Ваши соседи</c:v>
                </c:pt>
                <c:pt idx="4">
                  <c:v>Общественные организации</c:v>
                </c:pt>
                <c:pt idx="5">
                  <c:v>Федеральные власти</c:v>
                </c:pt>
                <c:pt idx="6">
                  <c:v>Система в целом</c:v>
                </c:pt>
                <c:pt idx="7">
                  <c:v>Региональная власть</c:v>
                </c:pt>
                <c:pt idx="8">
                  <c:v>Жители населенного пункта</c:v>
                </c:pt>
                <c:pt idx="9">
                  <c:v>Вы сами</c:v>
                </c:pt>
                <c:pt idx="10">
                  <c:v>Местная власть</c:v>
                </c:pt>
              </c:strCache>
            </c:strRef>
          </c:cat>
          <c:val>
            <c:numRef>
              <c:f>Лист4!$C$3:$C$13</c:f>
              <c:numCache>
                <c:formatCode>###0.0%</c:formatCode>
                <c:ptCount val="11"/>
                <c:pt idx="0">
                  <c:v>4.3165467625899276E-2</c:v>
                </c:pt>
                <c:pt idx="1">
                  <c:v>5.0359712230215826E-2</c:v>
                </c:pt>
                <c:pt idx="2">
                  <c:v>0.10791366906474821</c:v>
                </c:pt>
                <c:pt idx="3">
                  <c:v>0.15827338129496402</c:v>
                </c:pt>
                <c:pt idx="4">
                  <c:v>0.18705035971223022</c:v>
                </c:pt>
                <c:pt idx="5">
                  <c:v>0.23021582733812948</c:v>
                </c:pt>
                <c:pt idx="6">
                  <c:v>0.35971223021582732</c:v>
                </c:pt>
                <c:pt idx="7">
                  <c:v>0.38848920863309355</c:v>
                </c:pt>
                <c:pt idx="8">
                  <c:v>0.45323741007194246</c:v>
                </c:pt>
                <c:pt idx="9">
                  <c:v>0.57553956834532372</c:v>
                </c:pt>
                <c:pt idx="10">
                  <c:v>0.60431654676258995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8C-4556-9E53-F47A6A183A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9337856"/>
        <c:axId val="69339392"/>
      </c:barChart>
      <c:catAx>
        <c:axId val="69337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9339392"/>
        <c:crosses val="autoZero"/>
        <c:auto val="1"/>
        <c:lblAlgn val="ctr"/>
        <c:lblOffset val="100"/>
        <c:noMultiLvlLbl val="0"/>
      </c:catAx>
      <c:valAx>
        <c:axId val="6933939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69337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Дефицит </a:t>
            </a:r>
            <a:r>
              <a:rPr lang="ru-RU" dirty="0" smtClean="0"/>
              <a:t>знаний</a:t>
            </a:r>
            <a:r>
              <a:rPr lang="en-US" dirty="0" smtClean="0"/>
              <a:t> (N=139)</a:t>
            </a:r>
            <a:endParaRPr lang="ru-RU" dirty="0"/>
          </a:p>
        </c:rich>
      </c:tx>
      <c:layout>
        <c:manualLayout>
          <c:xMode val="edge"/>
          <c:yMode val="edge"/>
          <c:x val="0.5090640562681700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69125950956977944"/>
          <c:y val="7.9895393795987021E-2"/>
          <c:w val="0.28010962987706811"/>
          <c:h val="0.82658174993727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Лист14!$C$1</c:f>
              <c:strCache>
                <c:ptCount val="1"/>
                <c:pt idx="0">
                  <c:v>Знания в которых нуждаетесь лично вы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Лист14!$B$2:$B$17</c:f>
              <c:strCache>
                <c:ptCount val="16"/>
                <c:pt idx="0">
                  <c:v>Спортивные компетенции (верный бросок, правильная подача и пр.)</c:v>
                </c:pt>
                <c:pt idx="1">
                  <c:v>Компьютерная и цифровая грамотность (навыки использования цифровых технологий)</c:v>
                </c:pt>
                <c:pt idx="2">
                  <c:v>Фундаментальные знания в области социальных наук (психологии, социологии и т.п.)</c:v>
                </c:pt>
                <c:pt idx="3">
                  <c:v>Текущая информация о секторе социального спорта в России (анонсы, новости, события и т.п.)</c:v>
                </c:pt>
                <c:pt idx="4">
                  <c:v>Знания о социальном спорте (понятие, структура, история и т.п.)</c:v>
                </c:pt>
                <c:pt idx="5">
                  <c:v>Личные компетенции (коммуникативные навыки, навыки презентации, повышение мотивации и т.п.)</c:v>
                </c:pt>
                <c:pt idx="6">
                  <c:v>Навыки организации спортивно-массовых мероприятий</c:v>
                </c:pt>
                <c:pt idx="7">
                  <c:v>Знания о работе с целевой аудиторией социально-спортивного проекта (юные спортсмены, благополучатели и т.п.)</c:v>
                </c:pt>
                <c:pt idx="8">
                  <c:v>Проектная деятельность, управление проектами</c:v>
                </c:pt>
                <c:pt idx="9">
                  <c:v>Взаимодействие с государственными структурами (GR), бизнес-организациями, СМИ</c:v>
                </c:pt>
                <c:pt idx="10">
                  <c:v>Современные спортивные технологии (новые методы подготовки спортсменов, тренировочный процесс)</c:v>
                </c:pt>
                <c:pt idx="11">
                  <c:v>Опыт других организаций (истории успеха, лучшие практики реализации социально-спортивных проектов)</c:v>
                </c:pt>
                <c:pt idx="12">
                  <c:v>Законодательство, государственная политика, правовые нормы</c:v>
                </c:pt>
                <c:pt idx="13">
                  <c:v>Аналитика и исследования в области социального спорта (статистика, тренды, перспективы развития сектора и пр.)</c:v>
                </c:pt>
                <c:pt idx="14">
                  <c:v>Фандрайзинг, сбор средств, привлечение финансовых ресурсов (грантово-заявительная деятельность)</c:v>
                </c:pt>
                <c:pt idx="15">
                  <c:v>Стратегическое планирование деятельности в области социального спорта (развитие социально-спортивного проекта)</c:v>
                </c:pt>
              </c:strCache>
            </c:strRef>
          </c:cat>
          <c:val>
            <c:numRef>
              <c:f>Лист14!$C$2:$C$17</c:f>
              <c:numCache>
                <c:formatCode>###0.0%</c:formatCode>
                <c:ptCount val="16"/>
                <c:pt idx="0">
                  <c:v>0.375</c:v>
                </c:pt>
                <c:pt idx="1">
                  <c:v>0.38970588235294118</c:v>
                </c:pt>
                <c:pt idx="2">
                  <c:v>0.43382352941176472</c:v>
                </c:pt>
                <c:pt idx="3">
                  <c:v>0.51470588235294112</c:v>
                </c:pt>
                <c:pt idx="4">
                  <c:v>0.52941176470588236</c:v>
                </c:pt>
                <c:pt idx="5">
                  <c:v>0.52941176470588236</c:v>
                </c:pt>
                <c:pt idx="6">
                  <c:v>0.55882352941176472</c:v>
                </c:pt>
                <c:pt idx="7">
                  <c:v>0.57352941176470584</c:v>
                </c:pt>
                <c:pt idx="8">
                  <c:v>0.61029411764705888</c:v>
                </c:pt>
                <c:pt idx="9">
                  <c:v>0.61764705882352944</c:v>
                </c:pt>
                <c:pt idx="10">
                  <c:v>0.625</c:v>
                </c:pt>
                <c:pt idx="11">
                  <c:v>0.63235294117647056</c:v>
                </c:pt>
                <c:pt idx="12">
                  <c:v>0.64705882352941169</c:v>
                </c:pt>
                <c:pt idx="13">
                  <c:v>0.69117647058823539</c:v>
                </c:pt>
                <c:pt idx="14">
                  <c:v>0.70588235294117652</c:v>
                </c:pt>
                <c:pt idx="15">
                  <c:v>0.72794117647058831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1-4180-BB8B-82C05886CA13}"/>
            </c:ext>
          </c:extLst>
        </c:ser>
        <c:ser>
          <c:idx val="1"/>
          <c:order val="1"/>
          <c:tx>
            <c:strRef>
              <c:f>Лист14!$D$1</c:f>
              <c:strCache>
                <c:ptCount val="1"/>
                <c:pt idx="0">
                  <c:v>Знания к которых нуждаются энтузиасты социального спорта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Лист14!$B$2:$B$17</c:f>
              <c:strCache>
                <c:ptCount val="16"/>
                <c:pt idx="0">
                  <c:v>Спортивные компетенции (верный бросок, правильная подача и пр.)</c:v>
                </c:pt>
                <c:pt idx="1">
                  <c:v>Компьютерная и цифровая грамотность (навыки использования цифровых технологий)</c:v>
                </c:pt>
                <c:pt idx="2">
                  <c:v>Фундаментальные знания в области социальных наук (психологии, социологии и т.п.)</c:v>
                </c:pt>
                <c:pt idx="3">
                  <c:v>Текущая информация о секторе социального спорта в России (анонсы, новости, события и т.п.)</c:v>
                </c:pt>
                <c:pt idx="4">
                  <c:v>Знания о социальном спорте (понятие, структура, история и т.п.)</c:v>
                </c:pt>
                <c:pt idx="5">
                  <c:v>Личные компетенции (коммуникативные навыки, навыки презентации, повышение мотивации и т.п.)</c:v>
                </c:pt>
                <c:pt idx="6">
                  <c:v>Навыки организации спортивно-массовых мероприятий</c:v>
                </c:pt>
                <c:pt idx="7">
                  <c:v>Знания о работе с целевой аудиторией социально-спортивного проекта (юные спортсмены, благополучатели и т.п.)</c:v>
                </c:pt>
                <c:pt idx="8">
                  <c:v>Проектная деятельность, управление проектами</c:v>
                </c:pt>
                <c:pt idx="9">
                  <c:v>Взаимодействие с государственными структурами (GR), бизнес-организациями, СМИ</c:v>
                </c:pt>
                <c:pt idx="10">
                  <c:v>Современные спортивные технологии (новые методы подготовки спортсменов, тренировочный процесс)</c:v>
                </c:pt>
                <c:pt idx="11">
                  <c:v>Опыт других организаций (истории успеха, лучшие практики реализации социально-спортивных проектов)</c:v>
                </c:pt>
                <c:pt idx="12">
                  <c:v>Законодательство, государственная политика, правовые нормы</c:v>
                </c:pt>
                <c:pt idx="13">
                  <c:v>Аналитика и исследования в области социального спорта (статистика, тренды, перспективы развития сектора и пр.)</c:v>
                </c:pt>
                <c:pt idx="14">
                  <c:v>Фандрайзинг, сбор средств, привлечение финансовых ресурсов (грантово-заявительная деятельность)</c:v>
                </c:pt>
                <c:pt idx="15">
                  <c:v>Стратегическое планирование деятельности в области социального спорта (развитие социально-спортивного проекта)</c:v>
                </c:pt>
              </c:strCache>
            </c:strRef>
          </c:cat>
          <c:val>
            <c:numRef>
              <c:f>Лист14!$D$2:$D$17</c:f>
              <c:numCache>
                <c:formatCode>###0.0%</c:formatCode>
                <c:ptCount val="16"/>
                <c:pt idx="0">
                  <c:v>0.27956989247311825</c:v>
                </c:pt>
                <c:pt idx="1">
                  <c:v>0.34408602150537632</c:v>
                </c:pt>
                <c:pt idx="2">
                  <c:v>0.33333333333333337</c:v>
                </c:pt>
                <c:pt idx="3">
                  <c:v>0.41935483870967744</c:v>
                </c:pt>
                <c:pt idx="4">
                  <c:v>0.45161290322580649</c:v>
                </c:pt>
                <c:pt idx="5">
                  <c:v>0.36559139784946237</c:v>
                </c:pt>
                <c:pt idx="6">
                  <c:v>0.40860215053763438</c:v>
                </c:pt>
                <c:pt idx="7">
                  <c:v>0.41935483870967744</c:v>
                </c:pt>
                <c:pt idx="8">
                  <c:v>0.45161290322580649</c:v>
                </c:pt>
                <c:pt idx="9">
                  <c:v>0.54838709677419351</c:v>
                </c:pt>
                <c:pt idx="10">
                  <c:v>0.5161290322580645</c:v>
                </c:pt>
                <c:pt idx="11">
                  <c:v>0.45161290322580649</c:v>
                </c:pt>
                <c:pt idx="12">
                  <c:v>0.58064516129032251</c:v>
                </c:pt>
                <c:pt idx="13">
                  <c:v>0.55913978494623651</c:v>
                </c:pt>
                <c:pt idx="14">
                  <c:v>0.56989247311827962</c:v>
                </c:pt>
                <c:pt idx="15">
                  <c:v>0.5161290322580645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1-4180-BB8B-82C05886CA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0578816"/>
        <c:axId val="101806848"/>
      </c:barChart>
      <c:catAx>
        <c:axId val="100578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1806848"/>
        <c:crosses val="autoZero"/>
        <c:auto val="1"/>
        <c:lblAlgn val="ctr"/>
        <c:lblOffset val="100"/>
        <c:noMultiLvlLbl val="0"/>
      </c:catAx>
      <c:valAx>
        <c:axId val="10180684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0578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450700481452843"/>
          <c:y val="0.94574628514287962"/>
          <c:w val="0.77670201073855327"/>
          <c:h val="3.9026495062693879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/>
              <a:t>В каком формате офф-лайн вы предпочитаете получать новую информацию?  (</a:t>
            </a:r>
            <a:r>
              <a:rPr lang="en-US" sz="1800"/>
              <a:t>N=139)</a:t>
            </a:r>
          </a:p>
          <a:p>
            <a:pPr>
              <a:defRPr/>
            </a:pPr>
            <a:endParaRPr lang="ru-RU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3424302406721136"/>
          <c:y val="0.17212366953877345"/>
          <c:w val="0.40796360495708012"/>
          <c:h val="0.7770873724413439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Лист15!$B$3:$B$13</c:f>
              <c:strCache>
                <c:ptCount val="11"/>
                <c:pt idx="0">
                  <c:v>Другое</c:v>
                </c:pt>
                <c:pt idx="1">
                  <c:v>Длительные программы обучения</c:v>
                </c:pt>
                <c:pt idx="2">
                  <c:v>Общение в формате «равный» - «равному»</c:v>
                </c:pt>
                <c:pt idx="3">
                  <c:v>Профильная литература</c:v>
                </c:pt>
                <c:pt idx="4">
                  <c:v>Лектории</c:v>
                </c:pt>
                <c:pt idx="5">
                  <c:v>Обучающие игры</c:v>
                </c:pt>
                <c:pt idx="6">
                  <c:v>Конференции/форумы</c:v>
                </c:pt>
                <c:pt idx="7">
                  <c:v>Стажировки</c:v>
                </c:pt>
                <c:pt idx="8">
                  <c:v>Консультации экспертов</c:v>
                </c:pt>
                <c:pt idx="9">
                  <c:v>Практические занятия</c:v>
                </c:pt>
                <c:pt idx="10">
                  <c:v>Мастер-классы</c:v>
                </c:pt>
              </c:strCache>
            </c:strRef>
          </c:cat>
          <c:val>
            <c:numRef>
              <c:f>Лист15!$C$3:$C$13</c:f>
              <c:numCache>
                <c:formatCode>###0.0%</c:formatCode>
                <c:ptCount val="11"/>
                <c:pt idx="0" formatCode="####.0%">
                  <c:v>7.1942446043165463E-3</c:v>
                </c:pt>
                <c:pt idx="1">
                  <c:v>0.15107913669064749</c:v>
                </c:pt>
                <c:pt idx="2">
                  <c:v>0.2446043165467626</c:v>
                </c:pt>
                <c:pt idx="3">
                  <c:v>0.2805755395683453</c:v>
                </c:pt>
                <c:pt idx="4">
                  <c:v>0.32374100719424459</c:v>
                </c:pt>
                <c:pt idx="5">
                  <c:v>0.35251798561151076</c:v>
                </c:pt>
                <c:pt idx="6">
                  <c:v>0.46762589928057552</c:v>
                </c:pt>
                <c:pt idx="7">
                  <c:v>0.58992805755395683</c:v>
                </c:pt>
                <c:pt idx="8">
                  <c:v>0.58992805755395683</c:v>
                </c:pt>
                <c:pt idx="9">
                  <c:v>0.65467625899280579</c:v>
                </c:pt>
                <c:pt idx="10">
                  <c:v>0.68345323741007191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9-4CFA-8AAB-CC001EA4A7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930112"/>
        <c:axId val="101960704"/>
      </c:barChart>
      <c:catAx>
        <c:axId val="101930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1960704"/>
        <c:crosses val="autoZero"/>
        <c:auto val="1"/>
        <c:lblAlgn val="ctr"/>
        <c:lblOffset val="100"/>
        <c:noMultiLvlLbl val="0"/>
      </c:catAx>
      <c:valAx>
        <c:axId val="10196070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1930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/>
              <a:t>В каком формате в интернете вы предпочитаете получать новую информацию?  </a:t>
            </a:r>
            <a:r>
              <a:rPr lang="en-US" sz="1800"/>
              <a:t>(N=139)</a:t>
            </a:r>
          </a:p>
          <a:p>
            <a:pPr>
              <a:defRPr/>
            </a:pPr>
            <a:endParaRPr lang="ru-RU" sz="1800"/>
          </a:p>
        </c:rich>
      </c:tx>
      <c:layout>
        <c:manualLayout>
          <c:xMode val="edge"/>
          <c:yMode val="edge"/>
          <c:x val="0.23720370292206583"/>
          <c:y val="2.11751591888443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65945566984245252"/>
          <c:y val="0.17447285297603449"/>
          <c:w val="0.30669152826848545"/>
          <c:h val="0.7753211022663180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Лист16!$B$3:$B$12</c:f>
              <c:strCache>
                <c:ptCount val="10"/>
                <c:pt idx="0">
                  <c:v>Другое</c:v>
                </c:pt>
                <c:pt idx="1">
                  <c:v>Длинные тексты (лонгриды)</c:v>
                </c:pt>
                <c:pt idx="2">
                  <c:v>Подкасты</c:v>
                </c:pt>
                <c:pt idx="3">
                  <c:v>Короткие обучающие видео (по типу Tik-Tok)</c:v>
                </c:pt>
                <c:pt idx="4">
                  <c:v>Общение в социальных сетях «равный-равному» (чаты, комментарии)</c:v>
                </c:pt>
                <c:pt idx="5">
                  <c:v>Короткие тексты (шортриды)</c:v>
                </c:pt>
                <c:pt idx="6">
                  <c:v>Экспертные обсуждения</c:v>
                </c:pt>
                <c:pt idx="7">
                  <c:v>Видео-лекции</c:v>
                </c:pt>
                <c:pt idx="8">
                  <c:v>Вебинары</c:v>
                </c:pt>
                <c:pt idx="9">
                  <c:v>Онлайн курсы</c:v>
                </c:pt>
              </c:strCache>
            </c:strRef>
          </c:cat>
          <c:val>
            <c:numRef>
              <c:f>Лист16!$C$3:$C$12</c:f>
              <c:numCache>
                <c:formatCode>###0.0%</c:formatCode>
                <c:ptCount val="10"/>
                <c:pt idx="0" formatCode="####.0%">
                  <c:v>7.1942446043165463E-3</c:v>
                </c:pt>
                <c:pt idx="1">
                  <c:v>0.15107913669064749</c:v>
                </c:pt>
                <c:pt idx="2">
                  <c:v>0.22302158273381295</c:v>
                </c:pt>
                <c:pt idx="3">
                  <c:v>0.25179856115107913</c:v>
                </c:pt>
                <c:pt idx="4">
                  <c:v>0.2733812949640288</c:v>
                </c:pt>
                <c:pt idx="5">
                  <c:v>0.29496402877697842</c:v>
                </c:pt>
                <c:pt idx="6">
                  <c:v>0.39568345323741005</c:v>
                </c:pt>
                <c:pt idx="7">
                  <c:v>0.65467625899280579</c:v>
                </c:pt>
                <c:pt idx="8">
                  <c:v>0.67625899280575541</c:v>
                </c:pt>
                <c:pt idx="9">
                  <c:v>0.74100719424460437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0-4AF3-BCBA-F804AC5D9A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9053056"/>
        <c:axId val="109054592"/>
      </c:barChart>
      <c:catAx>
        <c:axId val="109053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9054592"/>
        <c:crosses val="autoZero"/>
        <c:auto val="1"/>
        <c:lblAlgn val="ctr"/>
        <c:lblOffset val="100"/>
        <c:noMultiLvlLbl val="0"/>
      </c:catAx>
      <c:valAx>
        <c:axId val="10905459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9053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Предпочитаемая</a:t>
            </a:r>
            <a:r>
              <a:rPr lang="ru-RU" baseline="0"/>
              <a:t> форма обучения (</a:t>
            </a:r>
            <a:r>
              <a:rPr lang="en-US" baseline="0"/>
              <a:t>N=134)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62310502484606156"/>
          <c:y val="0.13990147562625921"/>
          <c:w val="0.32479428910949759"/>
          <c:h val="0.8052937816436943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Лист17!$B$3:$B$10</c:f>
              <c:strCache>
                <c:ptCount val="8"/>
                <c:pt idx="0">
                  <c:v>Другое</c:v>
                </c:pt>
                <c:pt idx="1">
                  <c:v>Чтение специальной литературы</c:v>
                </c:pt>
                <c:pt idx="2">
                  <c:v> Подготовка и защита итогового проекта</c:v>
                </c:pt>
                <c:pt idx="3">
                  <c:v>Семинарские занятия</c:v>
                </c:pt>
                <c:pt idx="4">
                  <c:v>Лекции</c:v>
                </c:pt>
                <c:pt idx="5">
                  <c:v>Выполнение тестовых заданий</c:v>
                </c:pt>
                <c:pt idx="6">
                  <c:v>Консультации экспертов</c:v>
                </c:pt>
                <c:pt idx="7">
                  <c:v>Мастер-классы успешных тренеров</c:v>
                </c:pt>
              </c:strCache>
            </c:strRef>
          </c:cat>
          <c:val>
            <c:numRef>
              <c:f>Лист17!$C$3:$C$10</c:f>
              <c:numCache>
                <c:formatCode>###0.0%</c:formatCode>
                <c:ptCount val="8"/>
                <c:pt idx="0" formatCode="####.0%">
                  <c:v>7.4626865671641798E-3</c:v>
                </c:pt>
                <c:pt idx="1">
                  <c:v>0.31343283582089554</c:v>
                </c:pt>
                <c:pt idx="2">
                  <c:v>0.39552238805970147</c:v>
                </c:pt>
                <c:pt idx="3">
                  <c:v>0.5</c:v>
                </c:pt>
                <c:pt idx="4">
                  <c:v>0.58208955223880599</c:v>
                </c:pt>
                <c:pt idx="5">
                  <c:v>0.59701492537313439</c:v>
                </c:pt>
                <c:pt idx="6">
                  <c:v>0.66417910447761186</c:v>
                </c:pt>
                <c:pt idx="7">
                  <c:v>0.73134328358208966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E-4C0B-8E8E-B677B55B9E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968512"/>
        <c:axId val="103303424"/>
      </c:barChart>
      <c:catAx>
        <c:axId val="101968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3303424"/>
        <c:crosses val="autoZero"/>
        <c:auto val="1"/>
        <c:lblAlgn val="ctr"/>
        <c:lblOffset val="100"/>
        <c:noMultiLvlLbl val="0"/>
      </c:catAx>
      <c:valAx>
        <c:axId val="10330342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1968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Трудности</a:t>
            </a:r>
            <a:r>
              <a:rPr lang="ru-RU" baseline="0"/>
              <a:t> в процессе получения знаний (</a:t>
            </a:r>
            <a:r>
              <a:rPr lang="en-US" baseline="0"/>
              <a:t>N=139)</a:t>
            </a:r>
            <a:endParaRPr lang="ru-RU"/>
          </a:p>
        </c:rich>
      </c:tx>
      <c:layout>
        <c:manualLayout>
          <c:xMode val="edge"/>
          <c:yMode val="edge"/>
          <c:x val="0.3500414984184210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64992475940507433"/>
          <c:y val="7.7731554389034702E-2"/>
          <c:w val="0.32279396325459314"/>
          <c:h val="0.8758764946048410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78F5-4070-A96A-B820715571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Лист18!$C$4:$C$12</c:f>
              <c:strCache>
                <c:ptCount val="9"/>
                <c:pt idx="0">
                  <c:v>Другое</c:v>
                </c:pt>
                <c:pt idx="1">
                  <c:v>Никаких трудностей не возникало</c:v>
                </c:pt>
                <c:pt idx="2">
                  <c:v>Низкий уровень качества предоставляемых знаний, низкий уровень квалификации и компетентности экспертов</c:v>
                </c:pt>
                <c:pt idx="3">
                  <c:v>Очень много предложений на рынке знаний, сложно разобраться и сделать выбор</c:v>
                </c:pt>
                <c:pt idx="4">
                  <c:v>Сложно применить знания на практике, слишком абстрактны, оторваны от действительности, несвоевременны</c:v>
                </c:pt>
                <c:pt idx="5">
                  <c:v>Сложно понять, какие именно знания нужны в данный момент</c:v>
                </c:pt>
                <c:pt idx="6">
                  <c:v>Мало предложений обучения/знаний в области социального спорта,  сложно найти знаний которые действительно нужны</c:v>
                </c:pt>
                <c:pt idx="7">
                  <c:v> Не хватает финансовых средств на прохождение необходимых курсов, вебинаров и пр.</c:v>
                </c:pt>
                <c:pt idx="8">
                  <c:v>Не хватает времени на получение новых знаний</c:v>
                </c:pt>
              </c:strCache>
            </c:strRef>
          </c:cat>
          <c:val>
            <c:numRef>
              <c:f>Лист18!$D$4:$D$12</c:f>
              <c:numCache>
                <c:formatCode>###0.0%</c:formatCode>
                <c:ptCount val="9"/>
                <c:pt idx="0">
                  <c:v>1.4388489208633093E-2</c:v>
                </c:pt>
                <c:pt idx="1">
                  <c:v>7.1942446043165464E-2</c:v>
                </c:pt>
                <c:pt idx="2">
                  <c:v>0.1366906474820144</c:v>
                </c:pt>
                <c:pt idx="3">
                  <c:v>0.2446043165467626</c:v>
                </c:pt>
                <c:pt idx="4">
                  <c:v>0.2805755395683453</c:v>
                </c:pt>
                <c:pt idx="5">
                  <c:v>0.33812949640287771</c:v>
                </c:pt>
                <c:pt idx="6">
                  <c:v>0.38129496402877699</c:v>
                </c:pt>
                <c:pt idx="7">
                  <c:v>0.43165467625899284</c:v>
                </c:pt>
                <c:pt idx="8">
                  <c:v>0.43884892086330934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5-4070-A96A-B820715571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337984"/>
        <c:axId val="100558720"/>
      </c:barChart>
      <c:catAx>
        <c:axId val="85337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0558720"/>
        <c:crosses val="autoZero"/>
        <c:auto val="1"/>
        <c:lblAlgn val="ctr"/>
        <c:lblOffset val="100"/>
        <c:noMultiLvlLbl val="0"/>
      </c:catAx>
      <c:valAx>
        <c:axId val="100558720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85337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/>
              <a:t>С какими  из следующих высказываний вы согласны?</a:t>
            </a:r>
            <a:r>
              <a:rPr lang="en-US" sz="1800"/>
              <a:t> (N=139)</a:t>
            </a:r>
            <a:endParaRPr lang="ru-RU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61683043588764108"/>
          <c:y val="0.12053535643810948"/>
          <c:w val="0.3216198961150436"/>
          <c:h val="0.78382558384581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Лист5!$C$9</c:f>
              <c:strCache>
                <c:ptCount val="1"/>
                <c:pt idx="0">
                  <c:v>Разделяю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Лист5!$B$10:$B$17</c:f>
              <c:strCache>
                <c:ptCount val="8"/>
                <c:pt idx="0">
                  <c:v>Все перемены к худшему, пусть лучше жизнь остается такой же, как и прежде</c:v>
                </c:pt>
                <c:pt idx="1">
                  <c:v>Жизнь человека в гораздо большей степени определяется внешними обстоятельствами, чем его собственными усилиями</c:v>
                </c:pt>
                <c:pt idx="2">
                  <c:v>Без поддержки со стороны государства мне и моей семье не выжить</c:v>
                </c:pt>
                <c:pt idx="3">
                  <c:v>Могу сам(а) обеспечить себя и свою семью и не нуждаюсь в поддержке со стороны государства</c:v>
                </c:pt>
                <c:pt idx="4">
                  <c:v>Главное  это уважение сложившихся обычаев, традиций</c:v>
                </c:pt>
                <c:pt idx="5">
                  <c:v>Нравятся перемены, жизнь в меняющемся обществе</c:v>
                </c:pt>
                <c:pt idx="6">
                  <c:v>Человек сам кузнец своего счастья, успех и неудачи все в его руках</c:v>
                </c:pt>
                <c:pt idx="7">
                  <c:v>Главное это инициатива, предприимчивость, поиск нового в работе и жизни, даже если ты оказываешься в меньшинстве</c:v>
                </c:pt>
              </c:strCache>
            </c:strRef>
          </c:cat>
          <c:val>
            <c:numRef>
              <c:f>Лист5!$C$10:$C$17</c:f>
              <c:numCache>
                <c:formatCode>###0.0</c:formatCode>
                <c:ptCount val="8"/>
                <c:pt idx="0">
                  <c:v>11.510791366906474</c:v>
                </c:pt>
                <c:pt idx="1">
                  <c:v>15.827338129496402</c:v>
                </c:pt>
                <c:pt idx="2">
                  <c:v>23.741007194244606</c:v>
                </c:pt>
                <c:pt idx="3">
                  <c:v>58.992805755395686</c:v>
                </c:pt>
                <c:pt idx="4">
                  <c:v>68.345323741007192</c:v>
                </c:pt>
                <c:pt idx="5">
                  <c:v>86.330935251798564</c:v>
                </c:pt>
                <c:pt idx="6">
                  <c:v>95.683453237410077</c:v>
                </c:pt>
                <c:pt idx="7">
                  <c:v>97.841726618705039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7-4529-BFFE-4E03636FBCC4}"/>
            </c:ext>
          </c:extLst>
        </c:ser>
        <c:ser>
          <c:idx val="1"/>
          <c:order val="1"/>
          <c:tx>
            <c:strRef>
              <c:f>Лист5!$D$9</c:f>
              <c:strCache>
                <c:ptCount val="1"/>
                <c:pt idx="0">
                  <c:v>Не разделяю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Лист5!$B$10:$B$17</c:f>
              <c:strCache>
                <c:ptCount val="8"/>
                <c:pt idx="0">
                  <c:v>Все перемены к худшему, пусть лучше жизнь остается такой же, как и прежде</c:v>
                </c:pt>
                <c:pt idx="1">
                  <c:v>Жизнь человека в гораздо большей степени определяется внешними обстоятельствами, чем его собственными усилиями</c:v>
                </c:pt>
                <c:pt idx="2">
                  <c:v>Без поддержки со стороны государства мне и моей семье не выжить</c:v>
                </c:pt>
                <c:pt idx="3">
                  <c:v>Могу сам(а) обеспечить себя и свою семью и не нуждаюсь в поддержке со стороны государства</c:v>
                </c:pt>
                <c:pt idx="4">
                  <c:v>Главное  это уважение сложившихся обычаев, традиций</c:v>
                </c:pt>
                <c:pt idx="5">
                  <c:v>Нравятся перемены, жизнь в меняющемся обществе</c:v>
                </c:pt>
                <c:pt idx="6">
                  <c:v>Человек сам кузнец своего счастья, успех и неудачи все в его руках</c:v>
                </c:pt>
                <c:pt idx="7">
                  <c:v>Главное это инициатива, предприимчивость, поиск нового в работе и жизни, даже если ты оказываешься в меньшинстве</c:v>
                </c:pt>
              </c:strCache>
            </c:strRef>
          </c:cat>
          <c:val>
            <c:numRef>
              <c:f>Лист5!$D$10:$D$17</c:f>
              <c:numCache>
                <c:formatCode>###0.0</c:formatCode>
                <c:ptCount val="8"/>
                <c:pt idx="0">
                  <c:v>88.489208633093526</c:v>
                </c:pt>
                <c:pt idx="1">
                  <c:v>84.172661870503603</c:v>
                </c:pt>
                <c:pt idx="2">
                  <c:v>76.258992805755398</c:v>
                </c:pt>
                <c:pt idx="3">
                  <c:v>41.007194244604314</c:v>
                </c:pt>
                <c:pt idx="4">
                  <c:v>31.654676258992804</c:v>
                </c:pt>
                <c:pt idx="5">
                  <c:v>13.669064748201439</c:v>
                </c:pt>
                <c:pt idx="6">
                  <c:v>4.3165467625899279</c:v>
                </c:pt>
                <c:pt idx="7">
                  <c:v>2.1582733812949639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77-4529-BFFE-4E03636FBC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293312"/>
        <c:axId val="88838144"/>
      </c:barChart>
      <c:catAx>
        <c:axId val="85293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8838144"/>
        <c:crosses val="autoZero"/>
        <c:auto val="1"/>
        <c:lblAlgn val="ctr"/>
        <c:lblOffset val="100"/>
        <c:noMultiLvlLbl val="0"/>
      </c:catAx>
      <c:valAx>
        <c:axId val="88838144"/>
        <c:scaling>
          <c:orientation val="minMax"/>
        </c:scaling>
        <c:delete val="0"/>
        <c:axPos val="b"/>
        <c:numFmt formatCode="###0.0" sourceLinked="1"/>
        <c:majorTickMark val="out"/>
        <c:minorTickMark val="none"/>
        <c:tickLblPos val="nextTo"/>
        <c:crossAx val="85293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Категории</a:t>
            </a:r>
            <a:r>
              <a:rPr lang="ru-RU" baseline="0"/>
              <a:t> представителей социального спорта (</a:t>
            </a:r>
            <a:r>
              <a:rPr lang="en-US" baseline="0"/>
              <a:t>N=139)</a:t>
            </a:r>
          </a:p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39337270341205"/>
          <c:y val="7.9537037037037031E-2"/>
          <c:w val="0.47829068241469819"/>
          <c:h val="0.8740710119568387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Лист6!$B$4:$B$15</c:f>
              <c:strCache>
                <c:ptCount val="12"/>
                <c:pt idx="0">
                  <c:v>Ничего из перечисленного</c:v>
                </c:pt>
                <c:pt idx="1">
                  <c:v>Представитель организации сферы культуры</c:v>
                </c:pt>
                <c:pt idx="2">
                  <c:v>Учитель предметник (кроме физкультуры)</c:v>
                </c:pt>
                <c:pt idx="3">
                  <c:v>Энтузиаст развития малых территорий</c:v>
                </c:pt>
                <c:pt idx="4">
                  <c:v>Социальный предприниматель</c:v>
                </c:pt>
                <c:pt idx="5">
                  <c:v>Руководитель образовательной организации</c:v>
                </c:pt>
                <c:pt idx="6">
                  <c:v>Учитель физкультуры в школе</c:v>
                </c:pt>
                <c:pt idx="7">
                  <c:v>Тренер-общественник</c:v>
                </c:pt>
                <c:pt idx="8">
                  <c:v>Волонтер социального спорта</c:v>
                </c:pt>
                <c:pt idx="9">
                  <c:v>Представитель спортивной организации</c:v>
                </c:pt>
                <c:pt idx="10">
                  <c:v>Тренер</c:v>
                </c:pt>
                <c:pt idx="11">
                  <c:v>Руководитель НКО в области социального спорта</c:v>
                </c:pt>
              </c:strCache>
            </c:strRef>
          </c:cat>
          <c:val>
            <c:numRef>
              <c:f>Лист6!$C$4:$C$15</c:f>
              <c:numCache>
                <c:formatCode>####.0</c:formatCode>
                <c:ptCount val="12"/>
                <c:pt idx="0" formatCode="###0.0">
                  <c:v>7.9136690647482011</c:v>
                </c:pt>
                <c:pt idx="1">
                  <c:v>0.71942446043165464</c:v>
                </c:pt>
                <c:pt idx="2" formatCode="###0.0">
                  <c:v>2.1582733812949639</c:v>
                </c:pt>
                <c:pt idx="3" formatCode="###0.0">
                  <c:v>3.5971223021582732</c:v>
                </c:pt>
                <c:pt idx="4" formatCode="###0.0">
                  <c:v>4.3165467625899279</c:v>
                </c:pt>
                <c:pt idx="5" formatCode="###0.0">
                  <c:v>5.0359712230215825</c:v>
                </c:pt>
                <c:pt idx="6" formatCode="###0.0">
                  <c:v>5.7553956834532372</c:v>
                </c:pt>
                <c:pt idx="7" formatCode="###0.0">
                  <c:v>6.4748201438848918</c:v>
                </c:pt>
                <c:pt idx="8" formatCode="###0.0">
                  <c:v>9.3525179856115113</c:v>
                </c:pt>
                <c:pt idx="9" formatCode="###0.0">
                  <c:v>10.791366906474821</c:v>
                </c:pt>
                <c:pt idx="10" formatCode="###0.0">
                  <c:v>16.546762589928058</c:v>
                </c:pt>
                <c:pt idx="11" formatCode="###0.0">
                  <c:v>27.338129496402878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5-4C00-938D-B1CD2D5195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576128"/>
        <c:axId val="83510400"/>
      </c:barChart>
      <c:catAx>
        <c:axId val="82576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510400"/>
        <c:crosses val="autoZero"/>
        <c:auto val="1"/>
        <c:lblAlgn val="ctr"/>
        <c:lblOffset val="100"/>
        <c:noMultiLvlLbl val="0"/>
      </c:catAx>
      <c:valAx>
        <c:axId val="8351040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82576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Личное восприятие</a:t>
            </a:r>
            <a:r>
              <a:rPr lang="ru-RU" baseline="0"/>
              <a:t> социально-спортивного проекта </a:t>
            </a:r>
            <a:r>
              <a:rPr lang="ru-RU"/>
              <a:t>(</a:t>
            </a:r>
            <a:r>
              <a:rPr lang="en-US"/>
              <a:t>N=139)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Лист8!$B$3:$B$10</c:f>
              <c:strCache>
                <c:ptCount val="8"/>
                <c:pt idx="0">
                  <c:v>Это работа</c:v>
                </c:pt>
                <c:pt idx="1">
                  <c:v>Это команда</c:v>
                </c:pt>
                <c:pt idx="2">
                  <c:v>Это здоровье</c:v>
                </c:pt>
                <c:pt idx="3">
                  <c:v>Это вид спорта</c:v>
                </c:pt>
                <c:pt idx="4">
                  <c:v>Это хобби, серьезное увлечение</c:v>
                </c:pt>
                <c:pt idx="5">
                  <c:v>Это моя жизнь</c:v>
                </c:pt>
                <c:pt idx="6">
                  <c:v>Это образ жизни</c:v>
                </c:pt>
                <c:pt idx="7">
                  <c:v>Это улучшение жизни нашего населенного пункта</c:v>
                </c:pt>
              </c:strCache>
            </c:strRef>
          </c:cat>
          <c:val>
            <c:numRef>
              <c:f>Лист8!$C$3:$C$10</c:f>
              <c:numCache>
                <c:formatCode>###0.0</c:formatCode>
                <c:ptCount val="8"/>
                <c:pt idx="0">
                  <c:v>3.5971223021582732</c:v>
                </c:pt>
                <c:pt idx="1">
                  <c:v>3.5971223021582732</c:v>
                </c:pt>
                <c:pt idx="2">
                  <c:v>4.3165467625899279</c:v>
                </c:pt>
                <c:pt idx="3">
                  <c:v>7.9136690647482011</c:v>
                </c:pt>
                <c:pt idx="4">
                  <c:v>10.071942446043165</c:v>
                </c:pt>
                <c:pt idx="5">
                  <c:v>11.510791366906474</c:v>
                </c:pt>
                <c:pt idx="6">
                  <c:v>25.179856115107913</c:v>
                </c:pt>
                <c:pt idx="7">
                  <c:v>33.812949640287769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2-494B-930F-725E134E3B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9827200"/>
        <c:axId val="69830528"/>
      </c:barChart>
      <c:catAx>
        <c:axId val="698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9830528"/>
        <c:crosses val="autoZero"/>
        <c:auto val="1"/>
        <c:lblAlgn val="ctr"/>
        <c:lblOffset val="100"/>
        <c:noMultiLvlLbl val="0"/>
      </c:catAx>
      <c:valAx>
        <c:axId val="6983052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69827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Роль участия в </a:t>
            </a:r>
            <a:r>
              <a:rPr lang="ru-RU" dirty="0" smtClean="0"/>
              <a:t>социально-спортивном </a:t>
            </a:r>
            <a:r>
              <a:rPr lang="ru-RU" dirty="0"/>
              <a:t>проекте (</a:t>
            </a:r>
            <a:r>
              <a:rPr lang="en-US" dirty="0"/>
              <a:t>N=139)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10357952309013"/>
          <c:y val="0.1789522367742292"/>
          <c:w val="0.81486896643115481"/>
          <c:h val="0.54883051858259768"/>
        </c:manualLayout>
      </c:layout>
      <c:doughnutChart>
        <c:varyColors val="1"/>
        <c:ser>
          <c:idx val="0"/>
          <c:order val="0"/>
          <c:dLbls>
            <c:dLbl>
              <c:idx val="5"/>
              <c:layout>
                <c:manualLayout>
                  <c:x val="1.176903136933375E-2"/>
                  <c:y val="-0.10304680890371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9A5-4FB6-A5C0-1DEA49F40B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Лист9!$B$3:$B$8</c:f>
              <c:strCache>
                <c:ptCount val="6"/>
                <c:pt idx="0">
                  <c:v>Основатель, идейный вдохновитель</c:v>
                </c:pt>
                <c:pt idx="1">
                  <c:v>Организатор</c:v>
                </c:pt>
                <c:pt idx="2">
                  <c:v>Координатор</c:v>
                </c:pt>
                <c:pt idx="3">
                  <c:v>Исполнитель</c:v>
                </c:pt>
                <c:pt idx="4">
                  <c:v>Рядовой участник</c:v>
                </c:pt>
                <c:pt idx="5">
                  <c:v>Другое</c:v>
                </c:pt>
              </c:strCache>
            </c:strRef>
          </c:cat>
          <c:val>
            <c:numRef>
              <c:f>Лист9!$C$3:$C$8</c:f>
              <c:numCache>
                <c:formatCode>###0.0%</c:formatCode>
                <c:ptCount val="6"/>
                <c:pt idx="0">
                  <c:v>0.31092436974789917</c:v>
                </c:pt>
                <c:pt idx="1">
                  <c:v>0.28571428571428575</c:v>
                </c:pt>
                <c:pt idx="2">
                  <c:v>0.15126050420168066</c:v>
                </c:pt>
                <c:pt idx="3">
                  <c:v>0.15966386554621848</c:v>
                </c:pt>
                <c:pt idx="4">
                  <c:v>8.4033613445378158E-2</c:v>
                </c:pt>
                <c:pt idx="5" formatCode="####.0%">
                  <c:v>8.4033613445378148E-3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A5-4FB6-A5C0-1DEA49F40B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4667966202492676E-2"/>
          <c:y val="0.77607635075735659"/>
          <c:w val="0.95301052054101409"/>
          <c:h val="0.2120336328306758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/>
              <a:t>Ваш</a:t>
            </a:r>
            <a:r>
              <a:rPr lang="ru-RU" sz="1800" baseline="0"/>
              <a:t> социально-спортивный проект имеет финансирование</a:t>
            </a:r>
            <a:r>
              <a:rPr lang="ru-RU" sz="1800"/>
              <a:t>?</a:t>
            </a:r>
            <a:r>
              <a:rPr lang="en-US" sz="1800"/>
              <a:t> (N=139)</a:t>
            </a:r>
            <a:endParaRPr lang="ru-RU" sz="180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Лист10!$B$3:$B$4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Лист10!$C$3:$C$4</c:f>
              <c:numCache>
                <c:formatCode>###0.0</c:formatCode>
                <c:ptCount val="2"/>
                <c:pt idx="0">
                  <c:v>26.618705035971225</c:v>
                </c:pt>
                <c:pt idx="1">
                  <c:v>73.381294964028783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C-4B2A-91DC-776D67A8F7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Акторы поддержки спортивно</a:t>
            </a:r>
            <a:endParaRPr lang="en-US"/>
          </a:p>
          <a:p>
            <a:pPr>
              <a:defRPr/>
            </a:pPr>
            <a:r>
              <a:rPr lang="ru-RU"/>
              <a:t>-социального проекта (</a:t>
            </a:r>
            <a:r>
              <a:rPr lang="en-US"/>
              <a:t>N=139)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8278258083876044"/>
          <c:y val="0.1231046941257644"/>
          <c:w val="0.38236490377207"/>
          <c:h val="0.8286705029533061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513C-4375-B794-BB25D13D52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Лист11!$B$3:$B$14</c:f>
              <c:strCache>
                <c:ptCount val="12"/>
                <c:pt idx="0">
                  <c:v>Другое</c:v>
                </c:pt>
                <c:pt idx="1">
                  <c:v>Никто</c:v>
                </c:pt>
                <c:pt idx="2">
                  <c:v>Чиновники от спорта</c:v>
                </c:pt>
                <c:pt idx="3">
                  <c:v>Спортивная федерация</c:v>
                </c:pt>
                <c:pt idx="4">
                  <c:v>Представители бизнеса</c:v>
                </c:pt>
                <c:pt idx="5">
                  <c:v>Энтузиасты и волонтеры из других проектов</c:v>
                </c:pt>
                <c:pt idx="6">
                  <c:v>Благотворительные фонды и организации</c:v>
                </c:pt>
                <c:pt idx="7">
                  <c:v>Работодатель</c:v>
                </c:pt>
                <c:pt idx="8">
                  <c:v>Местные жители</c:v>
                </c:pt>
                <c:pt idx="9">
                  <c:v>Местные органы власти</c:v>
                </c:pt>
                <c:pt idx="10">
                  <c:v>Коллеги по работе</c:v>
                </c:pt>
                <c:pt idx="11">
                  <c:v>Родители детей, принимающих участие в проекте</c:v>
                </c:pt>
              </c:strCache>
            </c:strRef>
          </c:cat>
          <c:val>
            <c:numRef>
              <c:f>Лист11!$C$3:$C$14</c:f>
              <c:numCache>
                <c:formatCode>###0.0%</c:formatCode>
                <c:ptCount val="12"/>
                <c:pt idx="0">
                  <c:v>3.5971223021582732E-2</c:v>
                </c:pt>
                <c:pt idx="1">
                  <c:v>0.15827338129496402</c:v>
                </c:pt>
                <c:pt idx="2">
                  <c:v>0.10071942446043165</c:v>
                </c:pt>
                <c:pt idx="3">
                  <c:v>0.1366906474820144</c:v>
                </c:pt>
                <c:pt idx="4">
                  <c:v>0.16546762589928057</c:v>
                </c:pt>
                <c:pt idx="5">
                  <c:v>0.19424460431654678</c:v>
                </c:pt>
                <c:pt idx="6">
                  <c:v>0.20143884892086331</c:v>
                </c:pt>
                <c:pt idx="7">
                  <c:v>0.21582733812949642</c:v>
                </c:pt>
                <c:pt idx="8">
                  <c:v>0.23741007194244607</c:v>
                </c:pt>
                <c:pt idx="9">
                  <c:v>0.2805755395683453</c:v>
                </c:pt>
                <c:pt idx="10">
                  <c:v>0.2805755395683453</c:v>
                </c:pt>
                <c:pt idx="11">
                  <c:v>0.43165467625899284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C-4375-B794-BB25D13D52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008512"/>
        <c:axId val="99270016"/>
      </c:barChart>
      <c:catAx>
        <c:axId val="99008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9270016"/>
        <c:crosses val="autoZero"/>
        <c:auto val="1"/>
        <c:lblAlgn val="ctr"/>
        <c:lblOffset val="100"/>
        <c:noMultiLvlLbl val="0"/>
      </c:catAx>
      <c:valAx>
        <c:axId val="992700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99008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/>
              <a:t>Чувствуете ли вы нехватку знаний для реализации вашего социально-спортивного проекта?</a:t>
            </a:r>
            <a:r>
              <a:rPr lang="en-US" sz="1800"/>
              <a:t> (N=139)</a:t>
            </a:r>
            <a:endParaRPr lang="ru-RU" sz="180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Лист12!$B$3:$B$4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Лист12!$C$3:$C$4</c:f>
              <c:numCache>
                <c:formatCode>###0.0</c:formatCode>
                <c:ptCount val="2"/>
                <c:pt idx="0">
                  <c:v>92.086330935251794</c:v>
                </c:pt>
                <c:pt idx="1">
                  <c:v>7.9136690647482011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2-4D54-BF8B-34795808D5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/>
              <a:t>Каким образом вы обычно определяете, что вам нужны новые знания?</a:t>
            </a:r>
            <a:r>
              <a:rPr lang="en-US" sz="1800"/>
              <a:t> (N=139)</a:t>
            </a:r>
          </a:p>
          <a:p>
            <a:pPr>
              <a:defRPr/>
            </a:pPr>
            <a:endParaRPr lang="ru-RU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8084524678214744"/>
          <c:y val="0.1663890249877511"/>
          <c:w val="0.36038885307805901"/>
          <c:h val="0.7845141527813678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EBE7-49B3-891A-8429F5DB50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Лист13!$B$2:$B$11</c:f>
              <c:strCache>
                <c:ptCount val="10"/>
                <c:pt idx="0">
                  <c:v>Другое</c:v>
                </c:pt>
                <c:pt idx="1">
                  <c:v>Потребности в знаниях не возникает</c:v>
                </c:pt>
                <c:pt idx="2">
                  <c:v>Требование работодателя повышать квалификацию</c:v>
                </c:pt>
                <c:pt idx="3">
                  <c:v>Советы партнеров</c:v>
                </c:pt>
                <c:pt idx="4">
                  <c:v>Проблемная/конфликтная ситуация</c:v>
                </c:pt>
                <c:pt idx="5">
                  <c:v>Информация в группах в социальных сетях</c:v>
                </c:pt>
                <c:pt idx="6">
                  <c:v>При сравнении себя с коллегами</c:v>
                </c:pt>
                <c:pt idx="7">
                  <c:v>Рекомендации экспертов</c:v>
                </c:pt>
                <c:pt idx="8">
                  <c:v>Участие в конференциях, форумах</c:v>
                </c:pt>
                <c:pt idx="9">
                  <c:v>Согласно плану развития проекта</c:v>
                </c:pt>
              </c:strCache>
            </c:strRef>
          </c:cat>
          <c:val>
            <c:numRef>
              <c:f>Лист13!$C$2:$C$11</c:f>
              <c:numCache>
                <c:formatCode>###0.0%</c:formatCode>
                <c:ptCount val="10"/>
                <c:pt idx="0">
                  <c:v>7.9136690647482008E-2</c:v>
                </c:pt>
                <c:pt idx="1">
                  <c:v>2.1582733812949638E-2</c:v>
                </c:pt>
                <c:pt idx="2">
                  <c:v>8.6330935251798552E-2</c:v>
                </c:pt>
                <c:pt idx="3">
                  <c:v>0.10071942446043165</c:v>
                </c:pt>
                <c:pt idx="4">
                  <c:v>0.16546762589928057</c:v>
                </c:pt>
                <c:pt idx="5">
                  <c:v>0.1726618705035971</c:v>
                </c:pt>
                <c:pt idx="6">
                  <c:v>0.25899280575539568</c:v>
                </c:pt>
                <c:pt idx="7">
                  <c:v>0.36690647482014394</c:v>
                </c:pt>
                <c:pt idx="8">
                  <c:v>0.39568345323741005</c:v>
                </c:pt>
                <c:pt idx="9">
                  <c:v>0.42446043165467628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E7-49B3-891A-8429F5DB50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567872"/>
        <c:axId val="101788672"/>
      </c:barChart>
      <c:catAx>
        <c:axId val="101567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1788672"/>
        <c:crosses val="autoZero"/>
        <c:auto val="1"/>
        <c:lblAlgn val="ctr"/>
        <c:lblOffset val="100"/>
        <c:noMultiLvlLbl val="0"/>
      </c:catAx>
      <c:valAx>
        <c:axId val="10178867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1567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7FA17-856F-4E7D-A132-A3B8BBA09D2F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F21F7C13-5674-4583-9369-0B8B9D64F97F}">
      <dgm:prSet phldrT="[Текст]" custT="1"/>
      <dgm:spPr/>
      <dgm:t>
        <a:bodyPr/>
        <a:lstStyle/>
        <a:p>
          <a:r>
            <a:rPr lang="ru-RU" sz="1500" dirty="0" smtClean="0"/>
            <a:t>Потребность знаний</a:t>
          </a:r>
          <a:endParaRPr lang="ru-RU" sz="1500" dirty="0"/>
        </a:p>
      </dgm:t>
    </dgm:pt>
    <dgm:pt modelId="{F55DD104-B34B-41F2-B140-E910142391E1}" type="parTrans" cxnId="{16D1019F-3E99-4CDC-B04C-AF7AA2C76C88}">
      <dgm:prSet/>
      <dgm:spPr/>
      <dgm:t>
        <a:bodyPr/>
        <a:lstStyle/>
        <a:p>
          <a:endParaRPr lang="ru-RU"/>
        </a:p>
      </dgm:t>
    </dgm:pt>
    <dgm:pt modelId="{0C157D16-D802-4424-8D81-4F9291F3C44A}" type="sibTrans" cxnId="{16D1019F-3E99-4CDC-B04C-AF7AA2C76C88}">
      <dgm:prSet/>
      <dgm:spPr/>
      <dgm:t>
        <a:bodyPr/>
        <a:lstStyle/>
        <a:p>
          <a:endParaRPr lang="ru-RU" dirty="0"/>
        </a:p>
      </dgm:t>
    </dgm:pt>
    <dgm:pt modelId="{7C265A48-CAC8-459E-B091-11B2196F0EA3}">
      <dgm:prSet phldrT="[Текст]" custT="1"/>
      <dgm:spPr/>
      <dgm:t>
        <a:bodyPr/>
        <a:lstStyle/>
        <a:p>
          <a:r>
            <a:rPr lang="ru-RU" sz="1500" dirty="0" smtClean="0"/>
            <a:t>Поиск знаний </a:t>
          </a:r>
          <a:endParaRPr lang="ru-RU" sz="1500" dirty="0"/>
        </a:p>
      </dgm:t>
    </dgm:pt>
    <dgm:pt modelId="{63689D10-7BF3-4820-95F1-487056BF515B}" type="parTrans" cxnId="{6F3CFBA8-EB73-4450-83D0-8A677D59926E}">
      <dgm:prSet/>
      <dgm:spPr/>
      <dgm:t>
        <a:bodyPr/>
        <a:lstStyle/>
        <a:p>
          <a:endParaRPr lang="ru-RU"/>
        </a:p>
      </dgm:t>
    </dgm:pt>
    <dgm:pt modelId="{F8FAC306-64A4-4784-B68A-C62013B01BC8}" type="sibTrans" cxnId="{6F3CFBA8-EB73-4450-83D0-8A677D59926E}">
      <dgm:prSet/>
      <dgm:spPr/>
      <dgm:t>
        <a:bodyPr/>
        <a:lstStyle/>
        <a:p>
          <a:endParaRPr lang="ru-RU" dirty="0"/>
        </a:p>
      </dgm:t>
    </dgm:pt>
    <dgm:pt modelId="{901E5AA2-B3AD-40B8-A343-0C4A54505E8B}">
      <dgm:prSet phldrT="[Текст]" custT="1"/>
      <dgm:spPr/>
      <dgm:t>
        <a:bodyPr/>
        <a:lstStyle/>
        <a:p>
          <a:r>
            <a:rPr lang="ru-RU" sz="1500" dirty="0" smtClean="0"/>
            <a:t>Получение знаний</a:t>
          </a:r>
        </a:p>
      </dgm:t>
    </dgm:pt>
    <dgm:pt modelId="{CFB3B987-94CF-4E66-8D64-414D1A9410DC}" type="parTrans" cxnId="{A06D661A-7C79-43C9-8CDE-D32B3DEA71C4}">
      <dgm:prSet/>
      <dgm:spPr/>
      <dgm:t>
        <a:bodyPr/>
        <a:lstStyle/>
        <a:p>
          <a:endParaRPr lang="ru-RU"/>
        </a:p>
      </dgm:t>
    </dgm:pt>
    <dgm:pt modelId="{95B564C3-C7FE-43E4-9BC0-D36EDEB7B731}" type="sibTrans" cxnId="{A06D661A-7C79-43C9-8CDE-D32B3DEA71C4}">
      <dgm:prSet/>
      <dgm:spPr/>
      <dgm:t>
        <a:bodyPr/>
        <a:lstStyle/>
        <a:p>
          <a:endParaRPr lang="ru-RU" dirty="0"/>
        </a:p>
      </dgm:t>
    </dgm:pt>
    <dgm:pt modelId="{57E880B8-2804-461E-B7B3-FFEB60555DCD}">
      <dgm:prSet custT="1"/>
      <dgm:spPr/>
      <dgm:t>
        <a:bodyPr/>
        <a:lstStyle/>
        <a:p>
          <a:r>
            <a:rPr lang="ru-RU" sz="1500" dirty="0" smtClean="0"/>
            <a:t>Усвоение знаний</a:t>
          </a:r>
          <a:endParaRPr lang="ru-RU" sz="1500" dirty="0"/>
        </a:p>
      </dgm:t>
    </dgm:pt>
    <dgm:pt modelId="{FBE4DFFD-416E-4E9E-8E0D-A5BE5C6E4DC2}" type="parTrans" cxnId="{1F596A92-4112-4808-9FBE-7F8CF991AAA0}">
      <dgm:prSet/>
      <dgm:spPr/>
      <dgm:t>
        <a:bodyPr/>
        <a:lstStyle/>
        <a:p>
          <a:endParaRPr lang="ru-RU"/>
        </a:p>
      </dgm:t>
    </dgm:pt>
    <dgm:pt modelId="{BC429D67-93B5-4B61-968D-63A9312F6BD6}" type="sibTrans" cxnId="{1F596A92-4112-4808-9FBE-7F8CF991AAA0}">
      <dgm:prSet/>
      <dgm:spPr/>
      <dgm:t>
        <a:bodyPr/>
        <a:lstStyle/>
        <a:p>
          <a:endParaRPr lang="ru-RU" dirty="0"/>
        </a:p>
      </dgm:t>
    </dgm:pt>
    <dgm:pt modelId="{3DC6ADDA-986D-476E-A11F-98A688B36AEB}">
      <dgm:prSet/>
      <dgm:spPr/>
      <dgm:t>
        <a:bodyPr/>
        <a:lstStyle/>
        <a:p>
          <a:r>
            <a:rPr lang="ru-RU" dirty="0" smtClean="0"/>
            <a:t>Систематизация знаний</a:t>
          </a:r>
          <a:endParaRPr lang="ru-RU" dirty="0"/>
        </a:p>
      </dgm:t>
    </dgm:pt>
    <dgm:pt modelId="{9D2CA68B-181B-4C1A-B182-5A55664509D0}" type="parTrans" cxnId="{0E4BC5C0-5A02-45E5-9BEE-3E0F6D42935D}">
      <dgm:prSet/>
      <dgm:spPr/>
      <dgm:t>
        <a:bodyPr/>
        <a:lstStyle/>
        <a:p>
          <a:endParaRPr lang="ru-RU"/>
        </a:p>
      </dgm:t>
    </dgm:pt>
    <dgm:pt modelId="{5C160DE6-5B2D-4494-8C4F-882C42702F5C}" type="sibTrans" cxnId="{0E4BC5C0-5A02-45E5-9BEE-3E0F6D42935D}">
      <dgm:prSet/>
      <dgm:spPr/>
      <dgm:t>
        <a:bodyPr/>
        <a:lstStyle/>
        <a:p>
          <a:endParaRPr lang="ru-RU" dirty="0"/>
        </a:p>
      </dgm:t>
    </dgm:pt>
    <dgm:pt modelId="{B86957A9-8E5B-4654-8ACF-BFCB8879FB40}">
      <dgm:prSet/>
      <dgm:spPr/>
      <dgm:t>
        <a:bodyPr/>
        <a:lstStyle/>
        <a:p>
          <a:r>
            <a:rPr lang="ru-RU" dirty="0" smtClean="0"/>
            <a:t>Принятие управленческих решений</a:t>
          </a:r>
          <a:endParaRPr lang="ru-RU" dirty="0"/>
        </a:p>
      </dgm:t>
    </dgm:pt>
    <dgm:pt modelId="{BD6D17C2-A01A-44E2-AB3E-A393176DFF6D}" type="parTrans" cxnId="{E6BED837-00B4-4D27-94E1-AE16F1FCA34E}">
      <dgm:prSet/>
      <dgm:spPr/>
      <dgm:t>
        <a:bodyPr/>
        <a:lstStyle/>
        <a:p>
          <a:endParaRPr lang="ru-RU"/>
        </a:p>
      </dgm:t>
    </dgm:pt>
    <dgm:pt modelId="{FD404FB6-EF98-4D1A-80A1-92145A617769}" type="sibTrans" cxnId="{E6BED837-00B4-4D27-94E1-AE16F1FCA34E}">
      <dgm:prSet/>
      <dgm:spPr/>
      <dgm:t>
        <a:bodyPr/>
        <a:lstStyle/>
        <a:p>
          <a:endParaRPr lang="ru-RU" dirty="0"/>
        </a:p>
      </dgm:t>
    </dgm:pt>
    <dgm:pt modelId="{4E4A4F8E-7406-457D-B90F-BDDD7779FA33}">
      <dgm:prSet/>
      <dgm:spPr/>
      <dgm:t>
        <a:bodyPr/>
        <a:lstStyle/>
        <a:p>
          <a:r>
            <a:rPr lang="ru-RU" dirty="0" smtClean="0"/>
            <a:t>Распространение знаний/развитие</a:t>
          </a:r>
          <a:endParaRPr lang="ru-RU" dirty="0"/>
        </a:p>
      </dgm:t>
    </dgm:pt>
    <dgm:pt modelId="{DF3D5229-D9E6-4BDE-9DD7-7641F252E14B}" type="parTrans" cxnId="{90B7FBB7-824E-4697-93CC-9A6F5344463B}">
      <dgm:prSet/>
      <dgm:spPr/>
      <dgm:t>
        <a:bodyPr/>
        <a:lstStyle/>
        <a:p>
          <a:endParaRPr lang="ru-RU"/>
        </a:p>
      </dgm:t>
    </dgm:pt>
    <dgm:pt modelId="{3C72A5F5-D9C4-4487-B7C9-2D02725C0793}" type="sibTrans" cxnId="{90B7FBB7-824E-4697-93CC-9A6F5344463B}">
      <dgm:prSet/>
      <dgm:spPr/>
      <dgm:t>
        <a:bodyPr/>
        <a:lstStyle/>
        <a:p>
          <a:endParaRPr lang="ru-RU"/>
        </a:p>
      </dgm:t>
    </dgm:pt>
    <dgm:pt modelId="{DC9F0FE9-7A85-4BA2-A81C-04FC42B898FB}" type="pres">
      <dgm:prSet presAssocID="{8B87FA17-856F-4E7D-A132-A3B8BBA09D2F}" presName="linearFlow" presStyleCnt="0">
        <dgm:presLayoutVars>
          <dgm:resizeHandles val="exact"/>
        </dgm:presLayoutVars>
      </dgm:prSet>
      <dgm:spPr/>
    </dgm:pt>
    <dgm:pt modelId="{958C087C-FD73-49DF-9411-64EC9212EFF1}" type="pres">
      <dgm:prSet presAssocID="{F21F7C13-5674-4583-9369-0B8B9D64F97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FF4F9-52BC-433B-8AA6-D6EF37A287BF}" type="pres">
      <dgm:prSet presAssocID="{0C157D16-D802-4424-8D81-4F9291F3C44A}" presName="sibTrans" presStyleLbl="sibTrans2D1" presStyleIdx="0" presStyleCnt="6"/>
      <dgm:spPr/>
      <dgm:t>
        <a:bodyPr/>
        <a:lstStyle/>
        <a:p>
          <a:endParaRPr lang="ru-RU"/>
        </a:p>
      </dgm:t>
    </dgm:pt>
    <dgm:pt modelId="{8B344158-7F00-4227-9FF0-51D07B5B185A}" type="pres">
      <dgm:prSet presAssocID="{0C157D16-D802-4424-8D81-4F9291F3C44A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9316C3A-4C25-4E99-A5B6-38CB7B3C6182}" type="pres">
      <dgm:prSet presAssocID="{7C265A48-CAC8-459E-B091-11B2196F0EA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DA423-B8C1-4AC5-87FA-FE86B7D2C3BE}" type="pres">
      <dgm:prSet presAssocID="{F8FAC306-64A4-4784-B68A-C62013B01BC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AD5DA202-1565-45A6-B52D-E380016844F7}" type="pres">
      <dgm:prSet presAssocID="{F8FAC306-64A4-4784-B68A-C62013B01BC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C8F46EE6-DC28-48CF-AA6A-44427335B540}" type="pres">
      <dgm:prSet presAssocID="{901E5AA2-B3AD-40B8-A343-0C4A54505E8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B273A-B230-4A98-BE67-348549773F6D}" type="pres">
      <dgm:prSet presAssocID="{95B564C3-C7FE-43E4-9BC0-D36EDEB7B731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24974F2-DD45-4CC1-B52E-9C2322B6908D}" type="pres">
      <dgm:prSet presAssocID="{95B564C3-C7FE-43E4-9BC0-D36EDEB7B731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4CC802E-70D5-44E2-BDC2-D02007D0729A}" type="pres">
      <dgm:prSet presAssocID="{57E880B8-2804-461E-B7B3-FFEB60555DC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094F9-8A3F-46C6-90D9-F2FADD443B7B}" type="pres">
      <dgm:prSet presAssocID="{BC429D67-93B5-4B61-968D-63A9312F6BD6}" presName="sibTrans" presStyleLbl="sibTrans2D1" presStyleIdx="3" presStyleCnt="6"/>
      <dgm:spPr/>
      <dgm:t>
        <a:bodyPr/>
        <a:lstStyle/>
        <a:p>
          <a:endParaRPr lang="ru-RU"/>
        </a:p>
      </dgm:t>
    </dgm:pt>
    <dgm:pt modelId="{E1E08FA8-DA2B-4C95-ACFB-2CEFF48E3A4E}" type="pres">
      <dgm:prSet presAssocID="{BC429D67-93B5-4B61-968D-63A9312F6BD6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B422F25-13AC-42BC-88EC-444AC290F2D1}" type="pres">
      <dgm:prSet presAssocID="{3DC6ADDA-986D-476E-A11F-98A688B36AE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28130-C700-47C3-ABBD-C4DAA534C3BC}" type="pres">
      <dgm:prSet presAssocID="{5C160DE6-5B2D-4494-8C4F-882C42702F5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55778FB4-5019-463F-B765-1C7049C67A9B}" type="pres">
      <dgm:prSet presAssocID="{5C160DE6-5B2D-4494-8C4F-882C42702F5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B8B480F-66BE-409B-9917-F7E05D1A35BF}" type="pres">
      <dgm:prSet presAssocID="{B86957A9-8E5B-4654-8ACF-BFCB8879FB4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74420-F93F-4DB0-BCD3-44DE103B371A}" type="pres">
      <dgm:prSet presAssocID="{FD404FB6-EF98-4D1A-80A1-92145A617769}" presName="sibTrans" presStyleLbl="sibTrans2D1" presStyleIdx="5" presStyleCnt="6"/>
      <dgm:spPr/>
      <dgm:t>
        <a:bodyPr/>
        <a:lstStyle/>
        <a:p>
          <a:endParaRPr lang="ru-RU"/>
        </a:p>
      </dgm:t>
    </dgm:pt>
    <dgm:pt modelId="{C7DDAA4C-CE71-413A-B8F9-C845094CD732}" type="pres">
      <dgm:prSet presAssocID="{FD404FB6-EF98-4D1A-80A1-92145A617769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8EC9A16-E6EF-4F89-83B4-DA8F7F648668}" type="pres">
      <dgm:prSet presAssocID="{4E4A4F8E-7406-457D-B90F-BDDD7779FA3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4AFEF-2B50-452C-8C53-BB722451B5BD}" type="presOf" srcId="{5C160DE6-5B2D-4494-8C4F-882C42702F5C}" destId="{55778FB4-5019-463F-B765-1C7049C67A9B}" srcOrd="1" destOrd="0" presId="urn:microsoft.com/office/officeart/2005/8/layout/process2"/>
    <dgm:cxn modelId="{609E1557-88A0-42C2-BDE3-A2546A12FC68}" type="presOf" srcId="{8B87FA17-856F-4E7D-A132-A3B8BBA09D2F}" destId="{DC9F0FE9-7A85-4BA2-A81C-04FC42B898FB}" srcOrd="0" destOrd="0" presId="urn:microsoft.com/office/officeart/2005/8/layout/process2"/>
    <dgm:cxn modelId="{5F3784A0-8FBF-4DD1-8877-501CC52D7DFF}" type="presOf" srcId="{57E880B8-2804-461E-B7B3-FFEB60555DCD}" destId="{24CC802E-70D5-44E2-BDC2-D02007D0729A}" srcOrd="0" destOrd="0" presId="urn:microsoft.com/office/officeart/2005/8/layout/process2"/>
    <dgm:cxn modelId="{D6A70013-DE34-4223-8FB5-EC5DA8E5981E}" type="presOf" srcId="{0C157D16-D802-4424-8D81-4F9291F3C44A}" destId="{8B344158-7F00-4227-9FF0-51D07B5B185A}" srcOrd="1" destOrd="0" presId="urn:microsoft.com/office/officeart/2005/8/layout/process2"/>
    <dgm:cxn modelId="{98E2211F-4382-4A6B-BF0D-612C27008ACC}" type="presOf" srcId="{5C160DE6-5B2D-4494-8C4F-882C42702F5C}" destId="{CAA28130-C700-47C3-ABBD-C4DAA534C3BC}" srcOrd="0" destOrd="0" presId="urn:microsoft.com/office/officeart/2005/8/layout/process2"/>
    <dgm:cxn modelId="{28CED6A1-DDB7-4B43-812B-8739E2B90A78}" type="presOf" srcId="{BC429D67-93B5-4B61-968D-63A9312F6BD6}" destId="{808094F9-8A3F-46C6-90D9-F2FADD443B7B}" srcOrd="0" destOrd="0" presId="urn:microsoft.com/office/officeart/2005/8/layout/process2"/>
    <dgm:cxn modelId="{1F596A92-4112-4808-9FBE-7F8CF991AAA0}" srcId="{8B87FA17-856F-4E7D-A132-A3B8BBA09D2F}" destId="{57E880B8-2804-461E-B7B3-FFEB60555DCD}" srcOrd="3" destOrd="0" parTransId="{FBE4DFFD-416E-4E9E-8E0D-A5BE5C6E4DC2}" sibTransId="{BC429D67-93B5-4B61-968D-63A9312F6BD6}"/>
    <dgm:cxn modelId="{C53EE8A9-E746-4659-9A8C-9AEA93F59FB0}" type="presOf" srcId="{4E4A4F8E-7406-457D-B90F-BDDD7779FA33}" destId="{F8EC9A16-E6EF-4F89-83B4-DA8F7F648668}" srcOrd="0" destOrd="0" presId="urn:microsoft.com/office/officeart/2005/8/layout/process2"/>
    <dgm:cxn modelId="{A06D661A-7C79-43C9-8CDE-D32B3DEA71C4}" srcId="{8B87FA17-856F-4E7D-A132-A3B8BBA09D2F}" destId="{901E5AA2-B3AD-40B8-A343-0C4A54505E8B}" srcOrd="2" destOrd="0" parTransId="{CFB3B987-94CF-4E66-8D64-414D1A9410DC}" sibTransId="{95B564C3-C7FE-43E4-9BC0-D36EDEB7B731}"/>
    <dgm:cxn modelId="{EE49F149-A60C-4E18-8C4F-ED1E4535D928}" type="presOf" srcId="{0C157D16-D802-4424-8D81-4F9291F3C44A}" destId="{168FF4F9-52BC-433B-8AA6-D6EF37A287BF}" srcOrd="0" destOrd="0" presId="urn:microsoft.com/office/officeart/2005/8/layout/process2"/>
    <dgm:cxn modelId="{93785B10-9FA7-435D-A89C-F36D68954942}" type="presOf" srcId="{F21F7C13-5674-4583-9369-0B8B9D64F97F}" destId="{958C087C-FD73-49DF-9411-64EC9212EFF1}" srcOrd="0" destOrd="0" presId="urn:microsoft.com/office/officeart/2005/8/layout/process2"/>
    <dgm:cxn modelId="{E6BED837-00B4-4D27-94E1-AE16F1FCA34E}" srcId="{8B87FA17-856F-4E7D-A132-A3B8BBA09D2F}" destId="{B86957A9-8E5B-4654-8ACF-BFCB8879FB40}" srcOrd="5" destOrd="0" parTransId="{BD6D17C2-A01A-44E2-AB3E-A393176DFF6D}" sibTransId="{FD404FB6-EF98-4D1A-80A1-92145A617769}"/>
    <dgm:cxn modelId="{50F1EE87-D1BF-4B5E-9A58-9838990D55D5}" type="presOf" srcId="{FD404FB6-EF98-4D1A-80A1-92145A617769}" destId="{C5174420-F93F-4DB0-BCD3-44DE103B371A}" srcOrd="0" destOrd="0" presId="urn:microsoft.com/office/officeart/2005/8/layout/process2"/>
    <dgm:cxn modelId="{6F3CFBA8-EB73-4450-83D0-8A677D59926E}" srcId="{8B87FA17-856F-4E7D-A132-A3B8BBA09D2F}" destId="{7C265A48-CAC8-459E-B091-11B2196F0EA3}" srcOrd="1" destOrd="0" parTransId="{63689D10-7BF3-4820-95F1-487056BF515B}" sibTransId="{F8FAC306-64A4-4784-B68A-C62013B01BC8}"/>
    <dgm:cxn modelId="{B8866F1C-734A-429E-B58F-12B3B03D1681}" type="presOf" srcId="{95B564C3-C7FE-43E4-9BC0-D36EDEB7B731}" destId="{524974F2-DD45-4CC1-B52E-9C2322B6908D}" srcOrd="1" destOrd="0" presId="urn:microsoft.com/office/officeart/2005/8/layout/process2"/>
    <dgm:cxn modelId="{140E0105-E8DC-4038-9094-B16590B63AC3}" type="presOf" srcId="{901E5AA2-B3AD-40B8-A343-0C4A54505E8B}" destId="{C8F46EE6-DC28-48CF-AA6A-44427335B540}" srcOrd="0" destOrd="0" presId="urn:microsoft.com/office/officeart/2005/8/layout/process2"/>
    <dgm:cxn modelId="{0E4BC5C0-5A02-45E5-9BEE-3E0F6D42935D}" srcId="{8B87FA17-856F-4E7D-A132-A3B8BBA09D2F}" destId="{3DC6ADDA-986D-476E-A11F-98A688B36AEB}" srcOrd="4" destOrd="0" parTransId="{9D2CA68B-181B-4C1A-B182-5A55664509D0}" sibTransId="{5C160DE6-5B2D-4494-8C4F-882C42702F5C}"/>
    <dgm:cxn modelId="{16D1019F-3E99-4CDC-B04C-AF7AA2C76C88}" srcId="{8B87FA17-856F-4E7D-A132-A3B8BBA09D2F}" destId="{F21F7C13-5674-4583-9369-0B8B9D64F97F}" srcOrd="0" destOrd="0" parTransId="{F55DD104-B34B-41F2-B140-E910142391E1}" sibTransId="{0C157D16-D802-4424-8D81-4F9291F3C44A}"/>
    <dgm:cxn modelId="{156B5E4C-3EF7-42BD-B999-C49AB0469EFE}" type="presOf" srcId="{B86957A9-8E5B-4654-8ACF-BFCB8879FB40}" destId="{8B8B480F-66BE-409B-9917-F7E05D1A35BF}" srcOrd="0" destOrd="0" presId="urn:microsoft.com/office/officeart/2005/8/layout/process2"/>
    <dgm:cxn modelId="{5B17DC53-DB89-4342-BC0F-301FDC9295F7}" type="presOf" srcId="{7C265A48-CAC8-459E-B091-11B2196F0EA3}" destId="{D9316C3A-4C25-4E99-A5B6-38CB7B3C6182}" srcOrd="0" destOrd="0" presId="urn:microsoft.com/office/officeart/2005/8/layout/process2"/>
    <dgm:cxn modelId="{B47A0E09-20FC-4893-83B3-7C361E120FF7}" type="presOf" srcId="{3DC6ADDA-986D-476E-A11F-98A688B36AEB}" destId="{6B422F25-13AC-42BC-88EC-444AC290F2D1}" srcOrd="0" destOrd="0" presId="urn:microsoft.com/office/officeart/2005/8/layout/process2"/>
    <dgm:cxn modelId="{CDCA251E-D373-45CC-B6D3-0E1E2B100B90}" type="presOf" srcId="{BC429D67-93B5-4B61-968D-63A9312F6BD6}" destId="{E1E08FA8-DA2B-4C95-ACFB-2CEFF48E3A4E}" srcOrd="1" destOrd="0" presId="urn:microsoft.com/office/officeart/2005/8/layout/process2"/>
    <dgm:cxn modelId="{08D6B883-6EA6-41BB-BE1A-E766E907A440}" type="presOf" srcId="{F8FAC306-64A4-4784-B68A-C62013B01BC8}" destId="{AD5DA202-1565-45A6-B52D-E380016844F7}" srcOrd="1" destOrd="0" presId="urn:microsoft.com/office/officeart/2005/8/layout/process2"/>
    <dgm:cxn modelId="{9D03FEBE-A890-4784-BF72-D79CDE6BD434}" type="presOf" srcId="{F8FAC306-64A4-4784-B68A-C62013B01BC8}" destId="{6FFDA423-B8C1-4AC5-87FA-FE86B7D2C3BE}" srcOrd="0" destOrd="0" presId="urn:microsoft.com/office/officeart/2005/8/layout/process2"/>
    <dgm:cxn modelId="{B2AD47E5-9E25-469C-BF37-D6BE02F42BAC}" type="presOf" srcId="{FD404FB6-EF98-4D1A-80A1-92145A617769}" destId="{C7DDAA4C-CE71-413A-B8F9-C845094CD732}" srcOrd="1" destOrd="0" presId="urn:microsoft.com/office/officeart/2005/8/layout/process2"/>
    <dgm:cxn modelId="{F50B2DDB-AF8B-4F92-9094-D45764924C8A}" type="presOf" srcId="{95B564C3-C7FE-43E4-9BC0-D36EDEB7B731}" destId="{58BB273A-B230-4A98-BE67-348549773F6D}" srcOrd="0" destOrd="0" presId="urn:microsoft.com/office/officeart/2005/8/layout/process2"/>
    <dgm:cxn modelId="{90B7FBB7-824E-4697-93CC-9A6F5344463B}" srcId="{8B87FA17-856F-4E7D-A132-A3B8BBA09D2F}" destId="{4E4A4F8E-7406-457D-B90F-BDDD7779FA33}" srcOrd="6" destOrd="0" parTransId="{DF3D5229-D9E6-4BDE-9DD7-7641F252E14B}" sibTransId="{3C72A5F5-D9C4-4487-B7C9-2D02725C0793}"/>
    <dgm:cxn modelId="{2C7774A1-9C9A-4574-995D-B122F7CA291D}" type="presParOf" srcId="{DC9F0FE9-7A85-4BA2-A81C-04FC42B898FB}" destId="{958C087C-FD73-49DF-9411-64EC9212EFF1}" srcOrd="0" destOrd="0" presId="urn:microsoft.com/office/officeart/2005/8/layout/process2"/>
    <dgm:cxn modelId="{00E796A9-98D5-4E6C-98E8-EED4E9990CE2}" type="presParOf" srcId="{DC9F0FE9-7A85-4BA2-A81C-04FC42B898FB}" destId="{168FF4F9-52BC-433B-8AA6-D6EF37A287BF}" srcOrd="1" destOrd="0" presId="urn:microsoft.com/office/officeart/2005/8/layout/process2"/>
    <dgm:cxn modelId="{376B99FF-4F1B-4F16-8C35-70132B497A9C}" type="presParOf" srcId="{168FF4F9-52BC-433B-8AA6-D6EF37A287BF}" destId="{8B344158-7F00-4227-9FF0-51D07B5B185A}" srcOrd="0" destOrd="0" presId="urn:microsoft.com/office/officeart/2005/8/layout/process2"/>
    <dgm:cxn modelId="{C2DFDD5E-E318-4A0B-B765-C1D6DD4AEBEF}" type="presParOf" srcId="{DC9F0FE9-7A85-4BA2-A81C-04FC42B898FB}" destId="{D9316C3A-4C25-4E99-A5B6-38CB7B3C6182}" srcOrd="2" destOrd="0" presId="urn:microsoft.com/office/officeart/2005/8/layout/process2"/>
    <dgm:cxn modelId="{CCF7D590-D24E-4D0D-89D0-F1BE0B0C9950}" type="presParOf" srcId="{DC9F0FE9-7A85-4BA2-A81C-04FC42B898FB}" destId="{6FFDA423-B8C1-4AC5-87FA-FE86B7D2C3BE}" srcOrd="3" destOrd="0" presId="urn:microsoft.com/office/officeart/2005/8/layout/process2"/>
    <dgm:cxn modelId="{47BD59C0-6110-4E49-BB9A-09C8DC57C4DC}" type="presParOf" srcId="{6FFDA423-B8C1-4AC5-87FA-FE86B7D2C3BE}" destId="{AD5DA202-1565-45A6-B52D-E380016844F7}" srcOrd="0" destOrd="0" presId="urn:microsoft.com/office/officeart/2005/8/layout/process2"/>
    <dgm:cxn modelId="{18E308B8-73D2-4BE3-BA84-885A85E84F0C}" type="presParOf" srcId="{DC9F0FE9-7A85-4BA2-A81C-04FC42B898FB}" destId="{C8F46EE6-DC28-48CF-AA6A-44427335B540}" srcOrd="4" destOrd="0" presId="urn:microsoft.com/office/officeart/2005/8/layout/process2"/>
    <dgm:cxn modelId="{C313EBF2-94E0-4CBE-A4DA-E420DFB712B6}" type="presParOf" srcId="{DC9F0FE9-7A85-4BA2-A81C-04FC42B898FB}" destId="{58BB273A-B230-4A98-BE67-348549773F6D}" srcOrd="5" destOrd="0" presId="urn:microsoft.com/office/officeart/2005/8/layout/process2"/>
    <dgm:cxn modelId="{7F015242-9FDD-4866-A61E-D3DB10BEF21C}" type="presParOf" srcId="{58BB273A-B230-4A98-BE67-348549773F6D}" destId="{524974F2-DD45-4CC1-B52E-9C2322B6908D}" srcOrd="0" destOrd="0" presId="urn:microsoft.com/office/officeart/2005/8/layout/process2"/>
    <dgm:cxn modelId="{2580005C-CEEA-4973-89EE-36150BD47985}" type="presParOf" srcId="{DC9F0FE9-7A85-4BA2-A81C-04FC42B898FB}" destId="{24CC802E-70D5-44E2-BDC2-D02007D0729A}" srcOrd="6" destOrd="0" presId="urn:microsoft.com/office/officeart/2005/8/layout/process2"/>
    <dgm:cxn modelId="{E38BB240-9D96-4D8A-BAAC-897EA4798485}" type="presParOf" srcId="{DC9F0FE9-7A85-4BA2-A81C-04FC42B898FB}" destId="{808094F9-8A3F-46C6-90D9-F2FADD443B7B}" srcOrd="7" destOrd="0" presId="urn:microsoft.com/office/officeart/2005/8/layout/process2"/>
    <dgm:cxn modelId="{29A20D6E-EAEA-49F8-9562-841330ED38F4}" type="presParOf" srcId="{808094F9-8A3F-46C6-90D9-F2FADD443B7B}" destId="{E1E08FA8-DA2B-4C95-ACFB-2CEFF48E3A4E}" srcOrd="0" destOrd="0" presId="urn:microsoft.com/office/officeart/2005/8/layout/process2"/>
    <dgm:cxn modelId="{82191F06-FCCD-4902-9A8D-199B7CFD4117}" type="presParOf" srcId="{DC9F0FE9-7A85-4BA2-A81C-04FC42B898FB}" destId="{6B422F25-13AC-42BC-88EC-444AC290F2D1}" srcOrd="8" destOrd="0" presId="urn:microsoft.com/office/officeart/2005/8/layout/process2"/>
    <dgm:cxn modelId="{4B0D95E6-BED9-449B-A3E8-C2179A25C87A}" type="presParOf" srcId="{DC9F0FE9-7A85-4BA2-A81C-04FC42B898FB}" destId="{CAA28130-C700-47C3-ABBD-C4DAA534C3BC}" srcOrd="9" destOrd="0" presId="urn:microsoft.com/office/officeart/2005/8/layout/process2"/>
    <dgm:cxn modelId="{567EBEB2-688D-4626-A72F-6D70848A89F0}" type="presParOf" srcId="{CAA28130-C700-47C3-ABBD-C4DAA534C3BC}" destId="{55778FB4-5019-463F-B765-1C7049C67A9B}" srcOrd="0" destOrd="0" presId="urn:microsoft.com/office/officeart/2005/8/layout/process2"/>
    <dgm:cxn modelId="{45A31ABD-61BC-447B-9526-FC409444F657}" type="presParOf" srcId="{DC9F0FE9-7A85-4BA2-A81C-04FC42B898FB}" destId="{8B8B480F-66BE-409B-9917-F7E05D1A35BF}" srcOrd="10" destOrd="0" presId="urn:microsoft.com/office/officeart/2005/8/layout/process2"/>
    <dgm:cxn modelId="{04E4B85D-179A-4A92-A99C-2301F4EF1616}" type="presParOf" srcId="{DC9F0FE9-7A85-4BA2-A81C-04FC42B898FB}" destId="{C5174420-F93F-4DB0-BCD3-44DE103B371A}" srcOrd="11" destOrd="0" presId="urn:microsoft.com/office/officeart/2005/8/layout/process2"/>
    <dgm:cxn modelId="{375BCB46-9E25-45E6-9054-6CADB8DD2FA8}" type="presParOf" srcId="{C5174420-F93F-4DB0-BCD3-44DE103B371A}" destId="{C7DDAA4C-CE71-413A-B8F9-C845094CD732}" srcOrd="0" destOrd="0" presId="urn:microsoft.com/office/officeart/2005/8/layout/process2"/>
    <dgm:cxn modelId="{8D659E7C-7F8D-4A6D-850F-FEA7435B2925}" type="presParOf" srcId="{DC9F0FE9-7A85-4BA2-A81C-04FC42B898FB}" destId="{F8EC9A16-E6EF-4F89-83B4-DA8F7F648668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7BFD6-4CD7-463E-BBC9-A34EBDD5AF6C}" type="doc">
      <dgm:prSet loTypeId="urn:microsoft.com/office/officeart/2005/8/layout/arrow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BE020A6-EBEF-48EB-9CFD-EB99DEC0F6BE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Спросить</a:t>
          </a:r>
        </a:p>
        <a:p>
          <a:r>
            <a:rPr lang="ru-RU" sz="3000" dirty="0" smtClean="0"/>
            <a:t>(личное знакомство)</a:t>
          </a:r>
          <a:endParaRPr lang="ru-RU" sz="3000" dirty="0"/>
        </a:p>
      </dgm:t>
    </dgm:pt>
    <dgm:pt modelId="{A8334380-F82D-4378-8804-705F7BA1DB3F}" type="parTrans" cxnId="{FB136A18-84E2-46BC-A0FB-8E3675B51360}">
      <dgm:prSet/>
      <dgm:spPr/>
      <dgm:t>
        <a:bodyPr/>
        <a:lstStyle/>
        <a:p>
          <a:endParaRPr lang="ru-RU"/>
        </a:p>
      </dgm:t>
    </dgm:pt>
    <dgm:pt modelId="{AB0189A0-F7A2-45D4-A300-1573D542D22A}" type="sibTrans" cxnId="{FB136A18-84E2-46BC-A0FB-8E3675B51360}">
      <dgm:prSet/>
      <dgm:spPr/>
      <dgm:t>
        <a:bodyPr/>
        <a:lstStyle/>
        <a:p>
          <a:endParaRPr lang="ru-RU"/>
        </a:p>
      </dgm:t>
    </dgm:pt>
    <dgm:pt modelId="{B105C66C-309F-4BD1-BF30-B0D6DA6DC01C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Узнать</a:t>
          </a:r>
        </a:p>
        <a:p>
          <a:endParaRPr lang="ru-RU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3000" dirty="0" smtClean="0"/>
            <a:t>(обучение)</a:t>
          </a:r>
          <a:endParaRPr lang="ru-RU" sz="3000" dirty="0"/>
        </a:p>
      </dgm:t>
    </dgm:pt>
    <dgm:pt modelId="{3080CBC1-BCD2-4FB2-82DA-E4AA8D08AB1A}" type="parTrans" cxnId="{211AD163-9AC4-4AA5-9568-978026BCEB1D}">
      <dgm:prSet/>
      <dgm:spPr/>
      <dgm:t>
        <a:bodyPr/>
        <a:lstStyle/>
        <a:p>
          <a:endParaRPr lang="ru-RU"/>
        </a:p>
      </dgm:t>
    </dgm:pt>
    <dgm:pt modelId="{3A9439C9-581E-44BE-BE8B-248647E619F9}" type="sibTrans" cxnId="{211AD163-9AC4-4AA5-9568-978026BCEB1D}">
      <dgm:prSet/>
      <dgm:spPr/>
      <dgm:t>
        <a:bodyPr/>
        <a:lstStyle/>
        <a:p>
          <a:endParaRPr lang="ru-RU"/>
        </a:p>
      </dgm:t>
    </dgm:pt>
    <dgm:pt modelId="{A90D49D5-04A3-4B70-8F6A-BACF9536CD57}" type="pres">
      <dgm:prSet presAssocID="{0547BFD6-4CD7-463E-BBC9-A34EBDD5AF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889DAE-660D-4A0B-BDD3-803C079238D6}" type="pres">
      <dgm:prSet presAssocID="{9BE020A6-EBEF-48EB-9CFD-EB99DEC0F6B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8BD74-4713-401F-84D2-59646200DD90}" type="pres">
      <dgm:prSet presAssocID="{B105C66C-309F-4BD1-BF30-B0D6DA6DC01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23899-8C23-49FC-8DAD-A2ECB9674DF8}" type="presOf" srcId="{9BE020A6-EBEF-48EB-9CFD-EB99DEC0F6BE}" destId="{E6889DAE-660D-4A0B-BDD3-803C079238D6}" srcOrd="0" destOrd="0" presId="urn:microsoft.com/office/officeart/2005/8/layout/arrow5"/>
    <dgm:cxn modelId="{FB136A18-84E2-46BC-A0FB-8E3675B51360}" srcId="{0547BFD6-4CD7-463E-BBC9-A34EBDD5AF6C}" destId="{9BE020A6-EBEF-48EB-9CFD-EB99DEC0F6BE}" srcOrd="0" destOrd="0" parTransId="{A8334380-F82D-4378-8804-705F7BA1DB3F}" sibTransId="{AB0189A0-F7A2-45D4-A300-1573D542D22A}"/>
    <dgm:cxn modelId="{DC535313-D674-4FDA-8988-3E5615D70D3E}" type="presOf" srcId="{B105C66C-309F-4BD1-BF30-B0D6DA6DC01C}" destId="{0C88BD74-4713-401F-84D2-59646200DD90}" srcOrd="0" destOrd="0" presId="urn:microsoft.com/office/officeart/2005/8/layout/arrow5"/>
    <dgm:cxn modelId="{211AD163-9AC4-4AA5-9568-978026BCEB1D}" srcId="{0547BFD6-4CD7-463E-BBC9-A34EBDD5AF6C}" destId="{B105C66C-309F-4BD1-BF30-B0D6DA6DC01C}" srcOrd="1" destOrd="0" parTransId="{3080CBC1-BCD2-4FB2-82DA-E4AA8D08AB1A}" sibTransId="{3A9439C9-581E-44BE-BE8B-248647E619F9}"/>
    <dgm:cxn modelId="{1E42851A-55EE-40AC-A5BD-F777E6E1B735}" type="presOf" srcId="{0547BFD6-4CD7-463E-BBC9-A34EBDD5AF6C}" destId="{A90D49D5-04A3-4B70-8F6A-BACF9536CD57}" srcOrd="0" destOrd="0" presId="urn:microsoft.com/office/officeart/2005/8/layout/arrow5"/>
    <dgm:cxn modelId="{E4B9ADE9-6FC2-483E-B721-12F01A4E2444}" type="presParOf" srcId="{A90D49D5-04A3-4B70-8F6A-BACF9536CD57}" destId="{E6889DAE-660D-4A0B-BDD3-803C079238D6}" srcOrd="0" destOrd="0" presId="urn:microsoft.com/office/officeart/2005/8/layout/arrow5"/>
    <dgm:cxn modelId="{CB12D7F8-519F-4BC9-A533-06176883959F}" type="presParOf" srcId="{A90D49D5-04A3-4B70-8F6A-BACF9536CD57}" destId="{0C88BD74-4713-401F-84D2-59646200DD9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C087C-FD73-49DF-9411-64EC9212EFF1}">
      <dsp:nvSpPr>
        <dsp:cNvPr id="0" name=""/>
        <dsp:cNvSpPr/>
      </dsp:nvSpPr>
      <dsp:spPr>
        <a:xfrm>
          <a:off x="1212513" y="641"/>
          <a:ext cx="1930948" cy="525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Потребность знаний</a:t>
          </a:r>
          <a:endParaRPr lang="ru-RU" sz="1500" kern="1200" dirty="0"/>
        </a:p>
      </dsp:txBody>
      <dsp:txXfrm>
        <a:off x="1227909" y="16037"/>
        <a:ext cx="1900156" cy="494859"/>
      </dsp:txXfrm>
    </dsp:sp>
    <dsp:sp modelId="{168FF4F9-52BC-433B-8AA6-D6EF37A287BF}">
      <dsp:nvSpPr>
        <dsp:cNvPr id="0" name=""/>
        <dsp:cNvSpPr/>
      </dsp:nvSpPr>
      <dsp:spPr>
        <a:xfrm rot="5400000">
          <a:off x="2079428" y="539434"/>
          <a:ext cx="197119" cy="2365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2107025" y="559146"/>
        <a:ext cx="141925" cy="137983"/>
      </dsp:txXfrm>
    </dsp:sp>
    <dsp:sp modelId="{D9316C3A-4C25-4E99-A5B6-38CB7B3C6182}">
      <dsp:nvSpPr>
        <dsp:cNvPr id="0" name=""/>
        <dsp:cNvSpPr/>
      </dsp:nvSpPr>
      <dsp:spPr>
        <a:xfrm>
          <a:off x="1212513" y="789119"/>
          <a:ext cx="1930948" cy="525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Поиск знаний </a:t>
          </a:r>
          <a:endParaRPr lang="ru-RU" sz="1500" kern="1200" dirty="0"/>
        </a:p>
      </dsp:txBody>
      <dsp:txXfrm>
        <a:off x="1227909" y="804515"/>
        <a:ext cx="1900156" cy="494859"/>
      </dsp:txXfrm>
    </dsp:sp>
    <dsp:sp modelId="{6FFDA423-B8C1-4AC5-87FA-FE86B7D2C3BE}">
      <dsp:nvSpPr>
        <dsp:cNvPr id="0" name=""/>
        <dsp:cNvSpPr/>
      </dsp:nvSpPr>
      <dsp:spPr>
        <a:xfrm rot="5400000">
          <a:off x="2079428" y="1327912"/>
          <a:ext cx="197119" cy="2365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2107025" y="1347624"/>
        <a:ext cx="141925" cy="137983"/>
      </dsp:txXfrm>
    </dsp:sp>
    <dsp:sp modelId="{C8F46EE6-DC28-48CF-AA6A-44427335B540}">
      <dsp:nvSpPr>
        <dsp:cNvPr id="0" name=""/>
        <dsp:cNvSpPr/>
      </dsp:nvSpPr>
      <dsp:spPr>
        <a:xfrm>
          <a:off x="1212513" y="1577596"/>
          <a:ext cx="1930948" cy="525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Получение знаний</a:t>
          </a:r>
        </a:p>
      </dsp:txBody>
      <dsp:txXfrm>
        <a:off x="1227909" y="1592992"/>
        <a:ext cx="1900156" cy="494859"/>
      </dsp:txXfrm>
    </dsp:sp>
    <dsp:sp modelId="{58BB273A-B230-4A98-BE67-348549773F6D}">
      <dsp:nvSpPr>
        <dsp:cNvPr id="0" name=""/>
        <dsp:cNvSpPr/>
      </dsp:nvSpPr>
      <dsp:spPr>
        <a:xfrm rot="5400000">
          <a:off x="2079428" y="2116389"/>
          <a:ext cx="197119" cy="2365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2107025" y="2136101"/>
        <a:ext cx="141925" cy="137983"/>
      </dsp:txXfrm>
    </dsp:sp>
    <dsp:sp modelId="{24CC802E-70D5-44E2-BDC2-D02007D0729A}">
      <dsp:nvSpPr>
        <dsp:cNvPr id="0" name=""/>
        <dsp:cNvSpPr/>
      </dsp:nvSpPr>
      <dsp:spPr>
        <a:xfrm>
          <a:off x="1212513" y="2366074"/>
          <a:ext cx="1930948" cy="525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Усвоение знаний</a:t>
          </a:r>
          <a:endParaRPr lang="ru-RU" sz="1500" kern="1200" dirty="0"/>
        </a:p>
      </dsp:txBody>
      <dsp:txXfrm>
        <a:off x="1227909" y="2381470"/>
        <a:ext cx="1900156" cy="494859"/>
      </dsp:txXfrm>
    </dsp:sp>
    <dsp:sp modelId="{808094F9-8A3F-46C6-90D9-F2FADD443B7B}">
      <dsp:nvSpPr>
        <dsp:cNvPr id="0" name=""/>
        <dsp:cNvSpPr/>
      </dsp:nvSpPr>
      <dsp:spPr>
        <a:xfrm rot="5400000">
          <a:off x="2079428" y="2904867"/>
          <a:ext cx="197119" cy="2365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2107025" y="2924579"/>
        <a:ext cx="141925" cy="137983"/>
      </dsp:txXfrm>
    </dsp:sp>
    <dsp:sp modelId="{6B422F25-13AC-42BC-88EC-444AC290F2D1}">
      <dsp:nvSpPr>
        <dsp:cNvPr id="0" name=""/>
        <dsp:cNvSpPr/>
      </dsp:nvSpPr>
      <dsp:spPr>
        <a:xfrm>
          <a:off x="1212513" y="3154551"/>
          <a:ext cx="1930948" cy="525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Систематизация знаний</a:t>
          </a:r>
          <a:endParaRPr lang="ru-RU" sz="1300" kern="1200" dirty="0"/>
        </a:p>
      </dsp:txBody>
      <dsp:txXfrm>
        <a:off x="1227909" y="3169947"/>
        <a:ext cx="1900156" cy="494859"/>
      </dsp:txXfrm>
    </dsp:sp>
    <dsp:sp modelId="{CAA28130-C700-47C3-ABBD-C4DAA534C3BC}">
      <dsp:nvSpPr>
        <dsp:cNvPr id="0" name=""/>
        <dsp:cNvSpPr/>
      </dsp:nvSpPr>
      <dsp:spPr>
        <a:xfrm rot="5400000">
          <a:off x="2079428" y="3693344"/>
          <a:ext cx="197119" cy="2365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2107025" y="3713056"/>
        <a:ext cx="141925" cy="137983"/>
      </dsp:txXfrm>
    </dsp:sp>
    <dsp:sp modelId="{8B8B480F-66BE-409B-9917-F7E05D1A35BF}">
      <dsp:nvSpPr>
        <dsp:cNvPr id="0" name=""/>
        <dsp:cNvSpPr/>
      </dsp:nvSpPr>
      <dsp:spPr>
        <a:xfrm>
          <a:off x="1212513" y="3943029"/>
          <a:ext cx="1930948" cy="525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Принятие управленческих решений</a:t>
          </a:r>
          <a:endParaRPr lang="ru-RU" sz="1300" kern="1200" dirty="0"/>
        </a:p>
      </dsp:txBody>
      <dsp:txXfrm>
        <a:off x="1227909" y="3958425"/>
        <a:ext cx="1900156" cy="494859"/>
      </dsp:txXfrm>
    </dsp:sp>
    <dsp:sp modelId="{C5174420-F93F-4DB0-BCD3-44DE103B371A}">
      <dsp:nvSpPr>
        <dsp:cNvPr id="0" name=""/>
        <dsp:cNvSpPr/>
      </dsp:nvSpPr>
      <dsp:spPr>
        <a:xfrm rot="5400000">
          <a:off x="2079428" y="4481822"/>
          <a:ext cx="197119" cy="2365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2107025" y="4501534"/>
        <a:ext cx="141925" cy="137983"/>
      </dsp:txXfrm>
    </dsp:sp>
    <dsp:sp modelId="{F8EC9A16-E6EF-4F89-83B4-DA8F7F648668}">
      <dsp:nvSpPr>
        <dsp:cNvPr id="0" name=""/>
        <dsp:cNvSpPr/>
      </dsp:nvSpPr>
      <dsp:spPr>
        <a:xfrm>
          <a:off x="1212513" y="4731506"/>
          <a:ext cx="1930948" cy="525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Распространение знаний/развитие</a:t>
          </a:r>
          <a:endParaRPr lang="ru-RU" sz="1300" kern="1200" dirty="0"/>
        </a:p>
      </dsp:txBody>
      <dsp:txXfrm>
        <a:off x="1227909" y="4746902"/>
        <a:ext cx="1900156" cy="494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89DAE-660D-4A0B-BDD3-803C079238D6}">
      <dsp:nvSpPr>
        <dsp:cNvPr id="0" name=""/>
        <dsp:cNvSpPr/>
      </dsp:nvSpPr>
      <dsp:spPr>
        <a:xfrm rot="16200000">
          <a:off x="587" y="397008"/>
          <a:ext cx="4058970" cy="405897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Спросить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(личное знакомство)</a:t>
          </a:r>
          <a:endParaRPr lang="ru-RU" sz="3000" kern="1200" dirty="0"/>
        </a:p>
      </dsp:txBody>
      <dsp:txXfrm rot="5400000">
        <a:off x="588" y="1411750"/>
        <a:ext cx="3348650" cy="2029485"/>
      </dsp:txXfrm>
    </dsp:sp>
    <dsp:sp modelId="{0C88BD74-4713-401F-84D2-59646200DD90}">
      <dsp:nvSpPr>
        <dsp:cNvPr id="0" name=""/>
        <dsp:cNvSpPr/>
      </dsp:nvSpPr>
      <dsp:spPr>
        <a:xfrm rot="5400000">
          <a:off x="4303391" y="397008"/>
          <a:ext cx="4058970" cy="405897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Узнать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(обучение)</a:t>
          </a:r>
          <a:endParaRPr lang="ru-RU" sz="3000" kern="1200" dirty="0"/>
        </a:p>
      </dsp:txBody>
      <dsp:txXfrm rot="-5400000">
        <a:off x="5013712" y="1411751"/>
        <a:ext cx="3348650" cy="2029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E118-1259-4262-82E6-28DE56B6937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0FA-55E1-4532-882F-E5B41B465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E118-1259-4262-82E6-28DE56B6937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0FA-55E1-4532-882F-E5B41B465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E118-1259-4262-82E6-28DE56B6937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0FA-55E1-4532-882F-E5B41B465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E118-1259-4262-82E6-28DE56B6937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0FA-55E1-4532-882F-E5B41B465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E118-1259-4262-82E6-28DE56B6937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0FA-55E1-4532-882F-E5B41B465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E118-1259-4262-82E6-28DE56B6937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0FA-55E1-4532-882F-E5B41B465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E118-1259-4262-82E6-28DE56B6937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0FA-55E1-4532-882F-E5B41B465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E118-1259-4262-82E6-28DE56B6937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0FA-55E1-4532-882F-E5B41B465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E118-1259-4262-82E6-28DE56B6937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0FA-55E1-4532-882F-E5B41B465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E118-1259-4262-82E6-28DE56B6937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0FA-55E1-4532-882F-E5B41B465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E118-1259-4262-82E6-28DE56B6937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0FA-55E1-4532-882F-E5B41B465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0E118-1259-4262-82E6-28DE56B6937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C0FA-55E1-4532-882F-E5B41B4656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1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3560" y="2348880"/>
            <a:ext cx="3960440" cy="1470025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«Дефициты </a:t>
            </a: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 при организации социальных спортивных проектов»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508104" y="5445224"/>
            <a:ext cx="3347864" cy="1126976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Н.В. Немирова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 социологических наук, доцент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nnemirova@yandex.ru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7430596"/>
              </p:ext>
            </p:extLst>
          </p:nvPr>
        </p:nvGraphicFramePr>
        <p:xfrm>
          <a:off x="827584" y="1187996"/>
          <a:ext cx="3960440" cy="535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995936" y="260648"/>
          <a:ext cx="5148064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148064" y="4797152"/>
            <a:ext cx="3744416" cy="792088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10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14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6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50825" y="188913"/>
          <a:ext cx="4244975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779912" y="188913"/>
          <a:ext cx="5364088" cy="666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4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Барьеры в секторе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НКО – социальный спорт</a:t>
            </a:r>
            <a:r>
              <a:rPr lang="ru-RU" sz="2800" dirty="0" smtClean="0"/>
              <a:t>*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Ограниченность ресурсов; </a:t>
            </a:r>
          </a:p>
          <a:p>
            <a:r>
              <a:rPr lang="ru-RU" sz="2800" dirty="0" smtClean="0"/>
              <a:t>Проблема координации и партнерства;</a:t>
            </a:r>
          </a:p>
          <a:p>
            <a:r>
              <a:rPr lang="ru-RU" sz="2800" dirty="0" smtClean="0"/>
              <a:t>Приоритет текущей деятельности;</a:t>
            </a:r>
          </a:p>
          <a:p>
            <a:r>
              <a:rPr lang="ru-RU" sz="2800" dirty="0" smtClean="0"/>
              <a:t>Преобладание проектного подхода; </a:t>
            </a:r>
          </a:p>
          <a:p>
            <a:r>
              <a:rPr lang="ru-RU" sz="2800" dirty="0" smtClean="0"/>
              <a:t>Территориальная диспропорция; 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влияния:</a:t>
            </a:r>
          </a:p>
          <a:p>
            <a:r>
              <a:rPr lang="ru-RU" sz="2800" dirty="0" smtClean="0"/>
              <a:t>Стадия развития НКО; </a:t>
            </a:r>
          </a:p>
          <a:p>
            <a:r>
              <a:rPr lang="ru-RU" sz="2800" dirty="0" smtClean="0"/>
              <a:t>Уровень компетентности руководителя и сотрудников НКО.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9492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*Использованы результаты исследования ЦИРКОН «Какие знания нужны сегодня некоммерческому сектору?» (2021)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590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-1980728" y="0"/>
          <a:ext cx="10945216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4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Потребности в знаниях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данным глубинных интервью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Спортисс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cs typeface="Arial" pitchFamily="34" charset="0"/>
              </a:rPr>
              <a:t>Площадка для стыковки </a:t>
            </a:r>
            <a:r>
              <a:rPr lang="ru-RU" dirty="0" smtClean="0">
                <a:cs typeface="Arial" pitchFamily="34" charset="0"/>
              </a:rPr>
              <a:t>– «зримые успехи коллег»; </a:t>
            </a:r>
          </a:p>
          <a:p>
            <a:r>
              <a:rPr lang="ru-RU" b="1" i="1" dirty="0" smtClean="0">
                <a:cs typeface="Arial" pitchFamily="34" charset="0"/>
              </a:rPr>
              <a:t>Сопровождение </a:t>
            </a:r>
            <a:r>
              <a:rPr lang="ru-RU" b="1" i="1" dirty="0" err="1" smtClean="0">
                <a:cs typeface="Arial" pitchFamily="34" charset="0"/>
              </a:rPr>
              <a:t>грантовой</a:t>
            </a:r>
            <a:r>
              <a:rPr lang="ru-RU" b="1" i="1" dirty="0" smtClean="0">
                <a:cs typeface="Arial" pitchFamily="34" charset="0"/>
              </a:rPr>
              <a:t> деятельности </a:t>
            </a:r>
            <a:r>
              <a:rPr lang="ru-RU" dirty="0" smtClean="0">
                <a:cs typeface="Arial" pitchFamily="34" charset="0"/>
              </a:rPr>
              <a:t>– «заявки и документация»; </a:t>
            </a:r>
          </a:p>
          <a:p>
            <a:r>
              <a:rPr lang="ru-RU" b="1" i="1" dirty="0" smtClean="0">
                <a:cs typeface="Arial" pitchFamily="34" charset="0"/>
              </a:rPr>
              <a:t>Организация реализации </a:t>
            </a:r>
            <a:r>
              <a:rPr lang="ru-RU" dirty="0" smtClean="0">
                <a:cs typeface="Arial" pitchFamily="34" charset="0"/>
              </a:rPr>
              <a:t>– «задумок много, времени мало»; </a:t>
            </a:r>
          </a:p>
          <a:p>
            <a:r>
              <a:rPr lang="ru-RU" b="1" i="1" dirty="0" smtClean="0">
                <a:cs typeface="Arial" pitchFamily="34" charset="0"/>
              </a:rPr>
              <a:t>Продвижение</a:t>
            </a:r>
            <a:r>
              <a:rPr lang="ru-RU" dirty="0" smtClean="0">
                <a:cs typeface="Arial" pitchFamily="34" charset="0"/>
              </a:rPr>
              <a:t> – «Бесплатно?! Не верю!»; </a:t>
            </a:r>
          </a:p>
          <a:p>
            <a:r>
              <a:rPr lang="ru-RU" b="1" i="1" dirty="0" smtClean="0">
                <a:cs typeface="Arial" pitchFamily="34" charset="0"/>
              </a:rPr>
              <a:t>Нормативная документация </a:t>
            </a:r>
            <a:r>
              <a:rPr lang="ru-RU" dirty="0" smtClean="0">
                <a:cs typeface="Arial" pitchFamily="34" charset="0"/>
              </a:rPr>
              <a:t>– «поправки в законодательство»;</a:t>
            </a:r>
          </a:p>
          <a:p>
            <a:r>
              <a:rPr lang="ru-RU" b="1" i="1" dirty="0" smtClean="0">
                <a:cs typeface="Arial" pitchFamily="34" charset="0"/>
              </a:rPr>
              <a:t>Сопровождение тренировочного процесса </a:t>
            </a:r>
            <a:r>
              <a:rPr lang="ru-RU" dirty="0" smtClean="0">
                <a:cs typeface="Arial" pitchFamily="34" charset="0"/>
              </a:rPr>
              <a:t>– «передача опыта».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-252536" y="333375"/>
          <a:ext cx="4464496" cy="652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699792" y="260647"/>
          <a:ext cx="6444208" cy="659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4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получения знаний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данным глубинных интервью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Спортисс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2950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12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к обучению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42% готовы самостоятельно нести расходы на получение знаний; </a:t>
            </a:r>
          </a:p>
          <a:p>
            <a:r>
              <a:rPr lang="ru-RU" dirty="0" smtClean="0"/>
              <a:t>55% проходили обучение за последние полгода; </a:t>
            </a:r>
          </a:p>
          <a:p>
            <a:r>
              <a:rPr lang="ru-RU" dirty="0" smtClean="0"/>
              <a:t>96% готовы пройти обучение по тематике социального спорта в ближайшие полгода; </a:t>
            </a:r>
          </a:p>
          <a:p>
            <a:r>
              <a:rPr lang="ru-RU" dirty="0" smtClean="0"/>
              <a:t>56% предпочитают смешанный формат обучения; 37% дистанционный формат обучения; 3% очное обучение.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547260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067944" y="1052736"/>
          <a:ext cx="507605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-1116632" y="0"/>
          <a:ext cx="102606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4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4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рынка знаний в секторе социальный спорт</a:t>
            </a:r>
            <a:r>
              <a:rPr lang="ru-RU" sz="3000" dirty="0" smtClean="0"/>
              <a:t>*</a:t>
            </a:r>
            <a:endParaRPr lang="ru-RU" sz="3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Отсутствие </a:t>
            </a:r>
            <a:r>
              <a:rPr lang="ru-RU" dirty="0" err="1" smtClean="0"/>
              <a:t>таргетирования</a:t>
            </a:r>
            <a:r>
              <a:rPr lang="ru-RU" dirty="0" smtClean="0"/>
              <a:t> знаний; </a:t>
            </a:r>
          </a:p>
          <a:p>
            <a:r>
              <a:rPr lang="ru-RU" dirty="0" smtClean="0"/>
              <a:t>Отсутствие экспертизы игроков рынка знаний; </a:t>
            </a:r>
          </a:p>
          <a:p>
            <a:r>
              <a:rPr lang="ru-RU" dirty="0" smtClean="0"/>
              <a:t>Дублирование тем и проектных методик; </a:t>
            </a:r>
          </a:p>
          <a:p>
            <a:r>
              <a:rPr lang="ru-RU" dirty="0" smtClean="0"/>
              <a:t>Провал </a:t>
            </a:r>
            <a:r>
              <a:rPr lang="ru-RU" dirty="0" err="1" smtClean="0"/>
              <a:t>целеполагания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Утилитарный запрос на знания; </a:t>
            </a:r>
          </a:p>
          <a:p>
            <a:r>
              <a:rPr lang="ru-RU" dirty="0" err="1" smtClean="0"/>
              <a:t>Бенчмаркинг</a:t>
            </a:r>
            <a:r>
              <a:rPr lang="ru-RU" dirty="0" smtClean="0"/>
              <a:t> – основный инструмент знаний; </a:t>
            </a:r>
          </a:p>
          <a:p>
            <a:r>
              <a:rPr lang="ru-RU" dirty="0" smtClean="0"/>
              <a:t>Отсутствие единой информационной среды и стандартов деятельности.</a:t>
            </a:r>
          </a:p>
          <a:p>
            <a:endParaRPr lang="ru-RU" dirty="0"/>
          </a:p>
          <a:p>
            <a:pPr>
              <a:buNone/>
            </a:pPr>
            <a:r>
              <a:rPr lang="ru-RU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знаний – действие на опережение!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211669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*Использованы результаты исследования ЦИРКОН «Какие знания нужны сегодня некоммерческому сектору?» (2021)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260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 исследования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Целью</a:t>
            </a:r>
            <a:r>
              <a:rPr lang="ru-RU" dirty="0" smtClean="0"/>
              <a:t> исследования стало выявление </a:t>
            </a:r>
            <a:r>
              <a:rPr lang="ru-RU" dirty="0"/>
              <a:t>потребностей целевой аудитории Центра знаний «</a:t>
            </a:r>
            <a:r>
              <a:rPr lang="ru-RU" dirty="0" err="1"/>
              <a:t>Спортисс</a:t>
            </a:r>
            <a:r>
              <a:rPr lang="ru-RU" dirty="0"/>
              <a:t>» в знаниях и информации о социальном спорте и реализации социально-спортивных </a:t>
            </a:r>
            <a:r>
              <a:rPr lang="ru-RU" dirty="0" smtClean="0"/>
              <a:t>проектов </a:t>
            </a:r>
            <a:r>
              <a:rPr lang="ru-RU" dirty="0"/>
              <a:t>на малых территориях. </a:t>
            </a:r>
            <a:endParaRPr lang="ru-RU" dirty="0" smtClean="0"/>
          </a:p>
          <a:p>
            <a:r>
              <a:rPr lang="ru-RU" b="1" dirty="0"/>
              <a:t>Предметом </a:t>
            </a:r>
            <a:r>
              <a:rPr lang="ru-RU" dirty="0"/>
              <a:t>социологического исследования </a:t>
            </a:r>
            <a:r>
              <a:rPr lang="ru-RU" dirty="0" smtClean="0"/>
              <a:t>явились потребности </a:t>
            </a:r>
            <a:r>
              <a:rPr lang="ru-RU" dirty="0"/>
              <a:t>в знаниях и информации о социальном спорте инициаторов социально-спортивных проектов. </a:t>
            </a:r>
            <a:endParaRPr lang="ru-RU" dirty="0" smtClean="0"/>
          </a:p>
          <a:p>
            <a:r>
              <a:rPr lang="ru-RU" b="1" dirty="0"/>
              <a:t>Гипотезой </a:t>
            </a:r>
            <a:r>
              <a:rPr lang="ru-RU" dirty="0"/>
              <a:t>исследования является представление о наличии дефицитов информации у инициаторов социально-спортивных проектов в области социального спорта, создающие барьеры в реализации данных проектов. Центр знаний «</a:t>
            </a:r>
            <a:r>
              <a:rPr lang="ru-RU" dirty="0" err="1"/>
              <a:t>Спортисс</a:t>
            </a:r>
            <a:r>
              <a:rPr lang="ru-RU" dirty="0"/>
              <a:t>» должен ликвидировать существующие пробелы в знаниях и информации, что обеспечит более успешную реализацию спортивно-социальных проектов. </a:t>
            </a:r>
          </a:p>
          <a:p>
            <a:r>
              <a:rPr lang="ru-RU" b="1" dirty="0" smtClean="0"/>
              <a:t>Генеральную </a:t>
            </a:r>
            <a:r>
              <a:rPr lang="ru-RU" b="1" dirty="0"/>
              <a:t>совокупность исследования</a:t>
            </a:r>
            <a:r>
              <a:rPr lang="ru-RU" dirty="0"/>
              <a:t> </a:t>
            </a:r>
            <a:r>
              <a:rPr lang="ru-RU" dirty="0" smtClean="0"/>
              <a:t>составили все </a:t>
            </a:r>
            <a:r>
              <a:rPr lang="ru-RU" dirty="0"/>
              <a:t>те, кто выступают инициаторами социального спорта на </a:t>
            </a:r>
            <a:r>
              <a:rPr lang="ru-RU" dirty="0" smtClean="0"/>
              <a:t>местах.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4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2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20</a:t>
            </a:fld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318" y="0"/>
            <a:ext cx="7444098" cy="690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19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выводы: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социально-спортивной деятельности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001419"/>
          </a:xfrm>
        </p:spPr>
        <p:txBody>
          <a:bodyPr>
            <a:normAutofit/>
          </a:bodyPr>
          <a:lstStyle/>
          <a:p>
            <a:r>
              <a:rPr lang="ru-RU" sz="1600" dirty="0"/>
              <a:t>Основными адресатами Центра знаний являются руководители НКО в области социального спорта и тренеры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Большая </a:t>
            </a:r>
            <a:r>
              <a:rPr lang="ru-RU" sz="1600" dirty="0"/>
              <a:t>часть </a:t>
            </a:r>
            <a:r>
              <a:rPr lang="ru-RU" sz="1600" dirty="0" smtClean="0"/>
              <a:t>опрошенных составляют жители </a:t>
            </a:r>
            <a:r>
              <a:rPr lang="ru-RU" sz="1600" dirty="0"/>
              <a:t>столиц региона и небольших </a:t>
            </a:r>
            <a:r>
              <a:rPr lang="ru-RU" sz="1600" dirty="0" smtClean="0"/>
              <a:t>городов, на </a:t>
            </a:r>
            <a:r>
              <a:rPr lang="ru-RU" sz="1600" dirty="0"/>
              <a:t>сельскую местность приходится лишь 8% </a:t>
            </a:r>
            <a:r>
              <a:rPr lang="ru-RU" sz="1600" dirty="0" smtClean="0"/>
              <a:t>организаторов социального спорта; </a:t>
            </a:r>
            <a:endParaRPr lang="ru-RU" sz="1600" dirty="0"/>
          </a:p>
          <a:p>
            <a:r>
              <a:rPr lang="ru-RU" sz="1600" dirty="0"/>
              <a:t>Представители целевой аудитории Центра знаний являются настоящими энтузиастами. Они готовы </a:t>
            </a:r>
            <a:r>
              <a:rPr lang="ru-RU" sz="1600" dirty="0" smtClean="0"/>
              <a:t>брать на себя </a:t>
            </a:r>
            <a:r>
              <a:rPr lang="ru-RU" sz="1600" dirty="0"/>
              <a:t>ответственность за качество жизни в своем населенном пункте. Инициатива и предприимчивость, ориентация на изменения – это те главные качества, которые их отличают. Они </a:t>
            </a:r>
            <a:r>
              <a:rPr lang="ru-RU" sz="1600" dirty="0" smtClean="0"/>
              <a:t> </a:t>
            </a:r>
            <a:r>
              <a:rPr lang="ru-RU" sz="1600" dirty="0"/>
              <a:t>удовлетворены различными аспектами своей жизни. </a:t>
            </a:r>
          </a:p>
          <a:p>
            <a:r>
              <a:rPr lang="ru-RU" sz="1600" dirty="0"/>
              <a:t>Представители целевой аудитории Центра знаний совмещают в своем спортивно-социальном проекте одновременно несколько ролей. Они являются основателями, идейными вдохновителями и организаторами социально-спортивного проекта. </a:t>
            </a:r>
          </a:p>
          <a:p>
            <a:r>
              <a:rPr lang="ru-RU" sz="1600" dirty="0"/>
              <a:t>Ключевая задача социального спорта – это улучшение жизни населенного пункта. Для многих </a:t>
            </a:r>
            <a:r>
              <a:rPr lang="ru-RU" sz="1600" dirty="0" smtClean="0"/>
              <a:t>участников опроса данный </a:t>
            </a:r>
            <a:r>
              <a:rPr lang="ru-RU" sz="1600" dirty="0"/>
              <a:t>вид деятельности становится образом жизни, серьезным увлечением. </a:t>
            </a:r>
          </a:p>
          <a:p>
            <a:r>
              <a:rPr lang="ru-RU" sz="1600" dirty="0"/>
              <a:t>Четверть социально-спортивных проектов имеет финансирование. Три четверти финансирования не имеют. Основными </a:t>
            </a:r>
            <a:r>
              <a:rPr lang="ru-RU" sz="1600" dirty="0" err="1"/>
              <a:t>акторами</a:t>
            </a:r>
            <a:r>
              <a:rPr lang="ru-RU" sz="1600" dirty="0"/>
              <a:t> поддержки социальных проектов выступают родители детей, занимающихся в проекте. Спортивные федерации и чиновники от спорта редко оказывают поддержку социально-спортивным проектам.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выводы: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дефициты знаний и потребность их получения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5892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Подавляющее большинство организаторов и участников социального спорта испытывают нехватку знаний для успешной реализации своих социально-спортивных проектов. Участники опроса постоянно испытывают потребность в новых знаниях, любят учиться.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Осознание необходимости получения новых знаний наступает при переходе (необходимости перехода) на новую ступень развития проекта, согласно его плану развития. Коммуникация с коллегами в период участия в конференциях, форумах, рекомендации экспертов являются ключевыми мотивирующими  к получению нового знания факторами.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Личная потребность в знаниях выше, чем оценка потребности в знаниях энтузиастов социального спорта в целом. Знания нужны по стратегическому планированию деятельности в области социального спорта (развитие социально спортивного проекта) и знания в области </a:t>
            </a:r>
            <a:r>
              <a:rPr lang="ru-RU" sz="1600" dirty="0" err="1"/>
              <a:t>фандрайзинга</a:t>
            </a:r>
            <a:r>
              <a:rPr lang="ru-RU" sz="1600" dirty="0"/>
              <a:t>, привлечения средств, финансовых ресурсов (</a:t>
            </a:r>
            <a:r>
              <a:rPr lang="ru-RU" sz="1600" dirty="0" err="1"/>
              <a:t>грантово-заявительная</a:t>
            </a:r>
            <a:r>
              <a:rPr lang="ru-RU" sz="1600" dirty="0"/>
              <a:t> деятельность). </a:t>
            </a:r>
            <a:r>
              <a:rPr lang="ru-RU" sz="1600" dirty="0" smtClean="0"/>
              <a:t> Острый дефицит в </a:t>
            </a:r>
            <a:r>
              <a:rPr lang="ru-RU" sz="1600" dirty="0"/>
              <a:t>знаниях представители социального спорта испытывают в тех сферах, которые напрямую влияют на жизнедеятельность их проекта.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Наиболее комфортным является смешанный формат обучения. Главным источником знаний для энтузиастов социального спорта выступают их коллеги, опытные организаторы социально-спортивных проектов. Основной формой обучения является практико-ориентированная деятельность, которая может представать в различных видах: мастер-классы, консультации экспертов, практические занятия, стажировки и т.п.</a:t>
            </a:r>
          </a:p>
          <a:p>
            <a:pPr>
              <a:lnSpc>
                <a:spcPct val="80000"/>
              </a:lnSpc>
            </a:pPr>
            <a:r>
              <a:rPr lang="ru-RU" sz="1600" dirty="0" err="1"/>
              <a:t>Он-лайн</a:t>
            </a:r>
            <a:r>
              <a:rPr lang="ru-RU" sz="1600" dirty="0"/>
              <a:t> курсы, </a:t>
            </a:r>
            <a:r>
              <a:rPr lang="ru-RU" sz="1600" dirty="0" err="1"/>
              <a:t>вебинары</a:t>
            </a:r>
            <a:r>
              <a:rPr lang="ru-RU" sz="1600" dirty="0"/>
              <a:t> и </a:t>
            </a:r>
            <a:r>
              <a:rPr lang="ru-RU" sz="1600" dirty="0" err="1"/>
              <a:t>видеолекции</a:t>
            </a:r>
            <a:r>
              <a:rPr lang="ru-RU" sz="1600" dirty="0"/>
              <a:t> являются </a:t>
            </a:r>
            <a:r>
              <a:rPr lang="ru-RU" sz="1600" dirty="0" smtClean="0"/>
              <a:t>главными </a:t>
            </a:r>
            <a:r>
              <a:rPr lang="ru-RU" sz="1600" dirty="0"/>
              <a:t>способами получения информации при дистанционном обучении.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Барьерами в получении знаний в области социального спорта </a:t>
            </a:r>
            <a:r>
              <a:rPr lang="ru-RU" sz="1600" dirty="0" smtClean="0"/>
              <a:t>становятся нехватка </a:t>
            </a:r>
            <a:r>
              <a:rPr lang="ru-RU" sz="1600" dirty="0"/>
              <a:t>времени на обучение; нехватка финансовых средств на оплату обучения; недостаточное </a:t>
            </a:r>
            <a:r>
              <a:rPr lang="ru-RU" sz="1600" dirty="0" smtClean="0"/>
              <a:t>количество предложений  </a:t>
            </a:r>
            <a:r>
              <a:rPr lang="ru-RU" sz="1600" dirty="0"/>
              <a:t>в области знаний о социальном спорте, из которых можно было бы выбрать те знания, которые необходимы.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Центр знаний «</a:t>
            </a:r>
            <a:r>
              <a:rPr lang="ru-RU" sz="1600" dirty="0" err="1"/>
              <a:t>Спортисс</a:t>
            </a:r>
            <a:r>
              <a:rPr lang="ru-RU" sz="1600" dirty="0"/>
              <a:t>» призван помочь преодолеть участникам социального спорта выявленные барьеры и предоставить безвозмездно широкий ассортимент форм и знаний в области социального спорта.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462"/>
            <a:ext cx="9144000" cy="68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188640"/>
            <a:ext cx="59046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к участию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экспертной оценке</a:t>
            </a:r>
          </a:p>
          <a:p>
            <a:pPr algn="ctr"/>
            <a:endParaRPr lang="ru-R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Немирова Наталья Викторовна</a:t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nnemirova@yandex.ru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71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исследования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87624" y="955458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Выборочная совокупность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5040560" cy="504056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</a:pPr>
            <a:r>
              <a:rPr lang="ru-RU" sz="6400" dirty="0" smtClean="0"/>
              <a:t>35% мужчины, 65% женщины; </a:t>
            </a:r>
          </a:p>
          <a:p>
            <a:pPr>
              <a:spcBef>
                <a:spcPts val="600"/>
              </a:spcBef>
            </a:pPr>
            <a:r>
              <a:rPr lang="ru-RU" sz="6400" dirty="0" smtClean="0"/>
              <a:t>Средний возраст: 42,08 лет. Медианный возраст: 42 года. Модальный возраст: 42 года. Самый старший респондент 74 года, самый младший респондент 19 лет. </a:t>
            </a:r>
          </a:p>
          <a:p>
            <a:pPr>
              <a:spcBef>
                <a:spcPts val="600"/>
              </a:spcBef>
            </a:pPr>
            <a:r>
              <a:rPr lang="ru-RU" sz="6400" dirty="0" smtClean="0"/>
              <a:t>0,5% имеют ученую степень; 78% высшее образование; 14% среднее специальное образование; </a:t>
            </a:r>
          </a:p>
          <a:p>
            <a:pPr>
              <a:spcBef>
                <a:spcPts val="600"/>
              </a:spcBef>
            </a:pPr>
            <a:r>
              <a:rPr lang="ru-RU" sz="6400" dirty="0" smtClean="0"/>
              <a:t>59% замужем/женаты; 32% холосты.</a:t>
            </a:r>
          </a:p>
          <a:p>
            <a:pPr>
              <a:spcBef>
                <a:spcPts val="600"/>
              </a:spcBef>
            </a:pPr>
            <a:r>
              <a:rPr lang="ru-RU" sz="6400" dirty="0" smtClean="0"/>
              <a:t>22% не имеют детей; 24% имеют одного ребенка; 36% имеют двое детей; 18% имеют трое детей и более. </a:t>
            </a:r>
          </a:p>
          <a:p>
            <a:pPr>
              <a:spcBef>
                <a:spcPts val="600"/>
              </a:spcBef>
            </a:pPr>
            <a:r>
              <a:rPr lang="ru-RU" sz="6400" dirty="0" smtClean="0"/>
              <a:t>19% являются руководителями; владельцами предприятия; 15% руководители среднего звена;  30% служащими/специалистами; </a:t>
            </a:r>
          </a:p>
          <a:p>
            <a:pPr>
              <a:spcBef>
                <a:spcPts val="600"/>
              </a:spcBef>
            </a:pPr>
            <a:r>
              <a:rPr lang="ru-RU" sz="6400" dirty="0" smtClean="0"/>
              <a:t>Оценивают свое материальное состояние: «Денег достаточно для приобретения необходимых продуктов и одежды, более крупные покупки приходится откладывать»– 62%; «Покупка большинства товаров длительного пользования не вызывает трудностей, однако купить квартиру мы не можем» – 29%. </a:t>
            </a:r>
            <a:r>
              <a:rPr lang="ru-RU" sz="7200" dirty="0" smtClean="0"/>
              <a:t>	</a:t>
            </a:r>
          </a:p>
          <a:p>
            <a:pPr>
              <a:spcBef>
                <a:spcPts val="600"/>
              </a:spcBef>
            </a:pPr>
            <a:endParaRPr lang="ru-RU" sz="7200" dirty="0" smtClean="0"/>
          </a:p>
          <a:p>
            <a:pPr>
              <a:spcBef>
                <a:spcPts val="600"/>
              </a:spcBef>
            </a:pPr>
            <a:endParaRPr lang="ru-RU" sz="7200" dirty="0" smtClean="0"/>
          </a:p>
          <a:p>
            <a:pPr>
              <a:spcBef>
                <a:spcPts val="600"/>
              </a:spcBef>
            </a:pPr>
            <a:endParaRPr lang="ru-RU" sz="7200" dirty="0" smtClean="0"/>
          </a:p>
          <a:p>
            <a:pPr>
              <a:spcBef>
                <a:spcPts val="600"/>
              </a:spcBef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903332" y="963494"/>
            <a:ext cx="2817639" cy="639762"/>
          </a:xfrm>
        </p:spPr>
        <p:txBody>
          <a:bodyPr/>
          <a:lstStyle/>
          <a:p>
            <a:pPr algn="ctr"/>
            <a:r>
              <a:rPr lang="ru-RU" dirty="0" smtClean="0"/>
              <a:t>Исследование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012160" y="2313186"/>
            <a:ext cx="2817639" cy="3951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Электронный опрос</a:t>
            </a:r>
          </a:p>
          <a:p>
            <a:r>
              <a:rPr lang="ru-RU" dirty="0" smtClean="0"/>
              <a:t>Количество респондентов: 139 человек</a:t>
            </a:r>
          </a:p>
          <a:p>
            <a:r>
              <a:rPr lang="ru-RU" dirty="0" smtClean="0"/>
              <a:t>Выборка: метод согласных</a:t>
            </a:r>
          </a:p>
          <a:p>
            <a:r>
              <a:rPr lang="ru-RU" dirty="0" smtClean="0"/>
              <a:t>Сроки проведения полевого этапа: апрель 2024 года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3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4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0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49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Удовлетворенность респондентов различными аспектами жизни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N=139)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68086"/>
            <a:ext cx="7632848" cy="588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4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4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4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427984" y="0"/>
          <a:ext cx="4716016" cy="659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-612576" y="0"/>
          <a:ext cx="6192688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836712"/>
            <a:ext cx="4608512" cy="2016224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-324544" y="0"/>
          <a:ext cx="946854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2636912"/>
            <a:ext cx="3419872" cy="3456384"/>
          </a:xfrm>
        </p:spPr>
        <p:txBody>
          <a:bodyPr>
            <a:normAutofit/>
          </a:bodyPr>
          <a:lstStyle/>
          <a:p>
            <a:pPr marL="72000" algn="ctr">
              <a:spcBef>
                <a:spcPts val="600"/>
              </a:spcBef>
              <a:buNone/>
            </a:pPr>
            <a:r>
              <a:rPr lang="ru-RU" sz="1600" b="1" dirty="0" smtClean="0"/>
              <a:t>Населенный пункт: (</a:t>
            </a:r>
            <a:r>
              <a:rPr lang="en-US" sz="1600" b="1" dirty="0" smtClean="0"/>
              <a:t>N=139)</a:t>
            </a:r>
            <a:r>
              <a:rPr lang="ru-RU" sz="1600" b="1" dirty="0" smtClean="0"/>
              <a:t> </a:t>
            </a:r>
          </a:p>
          <a:p>
            <a:pPr marL="72000" indent="-3600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/>
              <a:t>Москва, </a:t>
            </a:r>
            <a:r>
              <a:rPr lang="ru-RU" sz="1400" dirty="0" smtClean="0"/>
              <a:t>Санкт-Петербург –16%</a:t>
            </a:r>
          </a:p>
          <a:p>
            <a:pPr marL="72000" indent="-3600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/>
              <a:t>Столица </a:t>
            </a:r>
            <a:r>
              <a:rPr lang="ru-RU" sz="1400" dirty="0"/>
              <a:t>региона (Областной, Краевой, Республиканский центр)</a:t>
            </a:r>
            <a:r>
              <a:rPr lang="ru-RU" sz="1400" dirty="0" smtClean="0"/>
              <a:t>  – 27%</a:t>
            </a:r>
            <a:endParaRPr lang="ru-RU" sz="1400" dirty="0"/>
          </a:p>
          <a:p>
            <a:pPr marL="72000" indent="-3600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/>
              <a:t>Районный </a:t>
            </a:r>
            <a:r>
              <a:rPr lang="ru-RU" sz="1400" dirty="0"/>
              <a:t>центр</a:t>
            </a:r>
            <a:r>
              <a:rPr lang="ru-RU" sz="1400" dirty="0" smtClean="0"/>
              <a:t>  – 13 %</a:t>
            </a:r>
          </a:p>
          <a:p>
            <a:pPr marL="72000" indent="-3600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/>
              <a:t>Небольшой город</a:t>
            </a:r>
            <a:r>
              <a:rPr lang="ru-RU" sz="1400" dirty="0"/>
              <a:t> </a:t>
            </a:r>
            <a:r>
              <a:rPr lang="ru-RU" sz="1400" dirty="0" smtClean="0"/>
              <a:t>– 27 %</a:t>
            </a:r>
          </a:p>
          <a:p>
            <a:pPr marL="72000" indent="-3600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/>
              <a:t>Поселок –8 %</a:t>
            </a:r>
          </a:p>
          <a:p>
            <a:pPr marL="72000" indent="-3600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/>
              <a:t>Село – 5</a:t>
            </a:r>
            <a:r>
              <a:rPr lang="ru-RU" sz="1400" dirty="0"/>
              <a:t>%</a:t>
            </a:r>
            <a:r>
              <a:rPr lang="ru-RU" sz="1400" dirty="0" smtClean="0"/>
              <a:t> </a:t>
            </a:r>
          </a:p>
          <a:p>
            <a:pPr marL="72000" indent="-3600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/>
              <a:t>Деревня –3%</a:t>
            </a:r>
            <a:endParaRPr lang="ru-RU" sz="1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4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Участники-организаторы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социального спорта на местах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Тренеры-общественники</a:t>
            </a:r>
          </a:p>
          <a:p>
            <a:r>
              <a:rPr lang="ru-RU" dirty="0" smtClean="0"/>
              <a:t>Представители ОУ </a:t>
            </a:r>
          </a:p>
          <a:p>
            <a:r>
              <a:rPr lang="ru-RU" dirty="0" smtClean="0"/>
              <a:t>НКО</a:t>
            </a:r>
          </a:p>
          <a:p>
            <a:r>
              <a:rPr lang="ru-RU" dirty="0" smtClean="0"/>
              <a:t>Социальные предприниматели</a:t>
            </a:r>
          </a:p>
          <a:p>
            <a:r>
              <a:rPr lang="ru-RU" dirty="0" smtClean="0"/>
              <a:t>Представители органов местного самоуправления 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788024" y="1412776"/>
          <a:ext cx="435597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авая фигурная скобка 9"/>
          <p:cNvSpPr/>
          <p:nvPr/>
        </p:nvSpPr>
        <p:spPr>
          <a:xfrm>
            <a:off x="4644008" y="1988840"/>
            <a:ext cx="648072" cy="4176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3000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Факторы сегментации </a:t>
            </a:r>
            <a:br>
              <a:rPr lang="ru-RU" sz="3200" b="1" dirty="0" smtClean="0"/>
            </a:br>
            <a:r>
              <a:rPr lang="ru-RU" sz="3200" b="1" dirty="0" smtClean="0"/>
              <a:t>ЦА </a:t>
            </a:r>
            <a:r>
              <a:rPr lang="ru-RU" sz="3200" b="1" dirty="0"/>
              <a:t>Центра знаний «</a:t>
            </a:r>
            <a:r>
              <a:rPr lang="ru-RU" sz="3200" b="1" dirty="0" err="1" smtClean="0"/>
              <a:t>Спортисс</a:t>
            </a:r>
            <a:r>
              <a:rPr lang="ru-RU" sz="3200" b="1" dirty="0" smtClean="0"/>
              <a:t>» стали: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43076"/>
            <a:ext cx="482453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Мотивация </a:t>
            </a:r>
            <a:r>
              <a:rPr lang="ru-RU" sz="2400" dirty="0"/>
              <a:t>организаторов социально-спортивных </a:t>
            </a:r>
            <a:r>
              <a:rPr lang="ru-RU" sz="2400" dirty="0" smtClean="0"/>
              <a:t>проектов (</a:t>
            </a:r>
            <a:r>
              <a:rPr lang="ru-RU" sz="2400" dirty="0"/>
              <a:t>причины участия в проекте; цель и задачи создаваемых </a:t>
            </a:r>
            <a:r>
              <a:rPr lang="ru-RU" sz="2400" dirty="0" smtClean="0"/>
              <a:t>спортивно-социальных </a:t>
            </a:r>
            <a:r>
              <a:rPr lang="ru-RU" sz="2400" dirty="0"/>
              <a:t>проектов);</a:t>
            </a:r>
          </a:p>
          <a:p>
            <a:r>
              <a:rPr lang="ru-RU" sz="2400" dirty="0" smtClean="0"/>
              <a:t>Уровень </a:t>
            </a:r>
            <a:r>
              <a:rPr lang="ru-RU" sz="2400" dirty="0"/>
              <a:t>компетентности руководителя/организатора </a:t>
            </a:r>
            <a:r>
              <a:rPr lang="ru-RU" sz="2400" dirty="0" smtClean="0"/>
              <a:t>социально-спортивного </a:t>
            </a:r>
            <a:r>
              <a:rPr lang="ru-RU" sz="2400" dirty="0"/>
              <a:t>проекта (готовность и умение получать необходимые знания);</a:t>
            </a:r>
          </a:p>
          <a:p>
            <a:r>
              <a:rPr lang="ru-RU" sz="2400" dirty="0" smtClean="0"/>
              <a:t>Роль </a:t>
            </a:r>
            <a:r>
              <a:rPr lang="ru-RU" sz="2400" dirty="0"/>
              <a:t>в социально-спортивном проекте (в особенности </a:t>
            </a:r>
            <a:r>
              <a:rPr lang="ru-RU" sz="2400" dirty="0" smtClean="0"/>
              <a:t>реализации проектов </a:t>
            </a:r>
            <a:r>
              <a:rPr lang="ru-RU" sz="2400" dirty="0"/>
              <a:t>через учреждения);</a:t>
            </a:r>
          </a:p>
          <a:p>
            <a:r>
              <a:rPr lang="ru-RU" sz="2400" dirty="0" smtClean="0"/>
              <a:t>Наличие </a:t>
            </a:r>
            <a:r>
              <a:rPr lang="ru-RU" sz="2400" dirty="0"/>
              <a:t>поддержки (информационной, финансовой) со </a:t>
            </a:r>
            <a:r>
              <a:rPr lang="ru-RU" sz="2400" dirty="0" smtClean="0"/>
              <a:t>стороны вышестоящих </a:t>
            </a:r>
            <a:r>
              <a:rPr lang="ru-RU" sz="2400" dirty="0"/>
              <a:t>лиц или структур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4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67703"/>
              </p:ext>
            </p:extLst>
          </p:nvPr>
        </p:nvGraphicFramePr>
        <p:xfrm>
          <a:off x="5364088" y="1733059"/>
          <a:ext cx="3024336" cy="4525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142524978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352442625"/>
                    </a:ext>
                  </a:extLst>
                </a:gridCol>
              </a:tblGrid>
              <a:tr h="1249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Знаменосцы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отцы-основатели</a:t>
                      </a:r>
                      <a:r>
                        <a:rPr lang="ru-RU" sz="1200" u="none" strike="noStrike" dirty="0">
                          <a:effectLst/>
                        </a:rPr>
                        <a:t>, энтузиасты, фанаты своего </a:t>
                      </a:r>
                      <a:r>
                        <a:rPr lang="ru-RU" sz="1200" u="none" strike="noStrike" dirty="0" smtClean="0">
                          <a:effectLst/>
                        </a:rPr>
                        <a:t>детища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5" marR="7395" marT="7395" marB="0" anchor="ctr"/>
                </a:tc>
                <a:extLst>
                  <a:ext uri="{0D108BD9-81ED-4DB2-BD59-A6C34878D82A}">
                    <a16:rowId xmlns:a16="http://schemas.microsoft.com/office/drawing/2014/main" val="2466027305"/>
                  </a:ext>
                </a:extLst>
              </a:tr>
              <a:tr h="1715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Активисты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неравнодушные</a:t>
                      </a:r>
                      <a:r>
                        <a:rPr lang="ru-RU" sz="1200" u="none" strike="noStrike" dirty="0">
                          <a:effectLst/>
                        </a:rPr>
                        <a:t>, привыкли работать в системе </a:t>
                      </a:r>
                      <a:r>
                        <a:rPr lang="ru-RU" sz="1200" u="none" strike="noStrike" dirty="0" smtClean="0">
                          <a:effectLst/>
                        </a:rPr>
                        <a:t>многозадачности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5" marR="7395" marT="7395" marB="0" anchor="ctr"/>
                </a:tc>
                <a:extLst>
                  <a:ext uri="{0D108BD9-81ED-4DB2-BD59-A6C34878D82A}">
                    <a16:rowId xmlns:a16="http://schemas.microsoft.com/office/drawing/2014/main" val="1602778530"/>
                  </a:ext>
                </a:extLst>
              </a:tr>
              <a:tr h="1560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Старосты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готовы </a:t>
                      </a:r>
                      <a:r>
                        <a:rPr lang="ru-RU" sz="1200" u="none" strike="noStrike" dirty="0">
                          <a:effectLst/>
                        </a:rPr>
                        <a:t>включиться, если надо и соответствует их </a:t>
                      </a:r>
                      <a:r>
                        <a:rPr lang="ru-RU" sz="1200" u="none" strike="noStrike" dirty="0" smtClean="0">
                          <a:effectLst/>
                        </a:rPr>
                        <a:t>интересам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5" marR="7395" marT="7395" marB="0" anchor="ctr"/>
                </a:tc>
                <a:extLst>
                  <a:ext uri="{0D108BD9-81ED-4DB2-BD59-A6C34878D82A}">
                    <a16:rowId xmlns:a16="http://schemas.microsoft.com/office/drawing/2014/main" val="801920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10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79388" y="260350"/>
          <a:ext cx="4316412" cy="640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60350"/>
          <a:ext cx="4316413" cy="640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C3BE-A72A-460D-874F-966E1ADE83D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1315</Words>
  <Application>Microsoft Office PowerPoint</Application>
  <PresentationFormat>Экран (4:3)</PresentationFormat>
  <Paragraphs>150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«Дефициты информации при организации социальных спортивных проектов»    </vt:lpstr>
      <vt:lpstr>Вектор исследования</vt:lpstr>
      <vt:lpstr>Характеристика исследования</vt:lpstr>
      <vt:lpstr>Удовлетворенность респондентов различными аспектами жизни (N=139)</vt:lpstr>
      <vt:lpstr>Презентация PowerPoint</vt:lpstr>
      <vt:lpstr>Презентация PowerPoint</vt:lpstr>
      <vt:lpstr>Участники-организаторы  социального спорта на местах</vt:lpstr>
      <vt:lpstr>Факторы сегментации  ЦА Центра знаний «Спортисс» стали:</vt:lpstr>
      <vt:lpstr>Презентация PowerPoint</vt:lpstr>
      <vt:lpstr>Презентация PowerPoint</vt:lpstr>
      <vt:lpstr>Презентация PowerPoint</vt:lpstr>
      <vt:lpstr>Барьеры в секторе  НКО – социальный спорт* </vt:lpstr>
      <vt:lpstr>Презентация PowerPoint</vt:lpstr>
      <vt:lpstr>Потребности в знаниях  (по данным глубинных интервью «Спортисс»)</vt:lpstr>
      <vt:lpstr>Презентация PowerPoint</vt:lpstr>
      <vt:lpstr>Способы получения знаний (по данным глубинных интервью «Спортисс»)</vt:lpstr>
      <vt:lpstr>Готовность к обучению</vt:lpstr>
      <vt:lpstr>Презентация PowerPoint</vt:lpstr>
      <vt:lpstr>Трудности рынка знаний в секторе социальный спорт*</vt:lpstr>
      <vt:lpstr>Презентация PowerPoint</vt:lpstr>
      <vt:lpstr>Основные выводы:  характеристика социально-спортивной деятельности</vt:lpstr>
      <vt:lpstr>Основные выводы:  дефициты знаний и потребность их получения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Дефициты и барьеры для организации социального спорта на местах</dc:title>
  <dc:creator>Наталья</dc:creator>
  <cp:lastModifiedBy>student</cp:lastModifiedBy>
  <cp:revision>32</cp:revision>
  <dcterms:created xsi:type="dcterms:W3CDTF">2024-02-26T18:24:57Z</dcterms:created>
  <dcterms:modified xsi:type="dcterms:W3CDTF">2024-06-06T10:36:32Z</dcterms:modified>
</cp:coreProperties>
</file>