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2" r:id="rId4"/>
    <p:sldId id="269" r:id="rId5"/>
    <p:sldId id="271" r:id="rId6"/>
    <p:sldId id="257" r:id="rId7"/>
    <p:sldId id="273" r:id="rId8"/>
    <p:sldId id="274" r:id="rId9"/>
    <p:sldId id="275" r:id="rId10"/>
    <p:sldId id="276" r:id="rId11"/>
    <p:sldId id="27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CB3541-1CAA-4D9A-AA29-EA7C6D8A7046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8C04F398-4879-4C2C-9849-7DA97F8F5963}">
      <dgm:prSet phldrT="[Текст]"/>
      <dgm:spPr/>
      <dgm:t>
        <a:bodyPr/>
        <a:lstStyle/>
        <a:p>
          <a:r>
            <a:rPr lang="ru-RU" dirty="0"/>
            <a:t>Готовность педагога к формированию подросткового коллектива</a:t>
          </a:r>
        </a:p>
      </dgm:t>
    </dgm:pt>
    <dgm:pt modelId="{25242E66-3A68-4F29-AFEC-B549F00BC502}" type="parTrans" cxnId="{015FEA54-DCA7-4819-AE49-291E2860C3B0}">
      <dgm:prSet/>
      <dgm:spPr/>
      <dgm:t>
        <a:bodyPr/>
        <a:lstStyle/>
        <a:p>
          <a:endParaRPr lang="ru-RU"/>
        </a:p>
      </dgm:t>
    </dgm:pt>
    <dgm:pt modelId="{96C7395F-60AE-435E-9499-DDB7451E7299}" type="sibTrans" cxnId="{015FEA54-DCA7-4819-AE49-291E2860C3B0}">
      <dgm:prSet/>
      <dgm:spPr/>
      <dgm:t>
        <a:bodyPr/>
        <a:lstStyle/>
        <a:p>
          <a:endParaRPr lang="ru-RU"/>
        </a:p>
      </dgm:t>
    </dgm:pt>
    <dgm:pt modelId="{303AC034-08CB-4644-8FB6-9823D6F54865}">
      <dgm:prSet phldrT="[Текст]"/>
      <dgm:spPr/>
      <dgm:t>
        <a:bodyPr/>
        <a:lstStyle/>
        <a:p>
          <a:r>
            <a:rPr lang="ru-RU" dirty="0"/>
            <a:t>Наличие общественно значимой цели коллектива</a:t>
          </a:r>
        </a:p>
      </dgm:t>
    </dgm:pt>
    <dgm:pt modelId="{17F56566-23A4-4A84-9F1E-291654E219A3}" type="parTrans" cxnId="{6B4352BF-72C3-4DFE-9C91-CD71EA264ACE}">
      <dgm:prSet/>
      <dgm:spPr/>
      <dgm:t>
        <a:bodyPr/>
        <a:lstStyle/>
        <a:p>
          <a:endParaRPr lang="ru-RU"/>
        </a:p>
      </dgm:t>
    </dgm:pt>
    <dgm:pt modelId="{2F1C825B-F67F-4C71-B4F1-B042815471AE}" type="sibTrans" cxnId="{6B4352BF-72C3-4DFE-9C91-CD71EA264ACE}">
      <dgm:prSet/>
      <dgm:spPr/>
      <dgm:t>
        <a:bodyPr/>
        <a:lstStyle/>
        <a:p>
          <a:endParaRPr lang="ru-RU"/>
        </a:p>
      </dgm:t>
    </dgm:pt>
    <dgm:pt modelId="{F7A51E22-5904-45EF-A65A-C108DBF76A52}">
      <dgm:prSet phldrT="[Текст]"/>
      <dgm:spPr/>
      <dgm:t>
        <a:bodyPr/>
        <a:lstStyle/>
        <a:p>
          <a:r>
            <a:rPr lang="ru-RU" dirty="0"/>
            <a:t>Осуществление коллективом общественно значимой деятельности</a:t>
          </a:r>
        </a:p>
      </dgm:t>
    </dgm:pt>
    <dgm:pt modelId="{6C693CEB-7E17-4907-929D-93F80EADB712}" type="parTrans" cxnId="{C70E5FFF-8932-4059-A21A-56D1B2A0E5BD}">
      <dgm:prSet/>
      <dgm:spPr/>
      <dgm:t>
        <a:bodyPr/>
        <a:lstStyle/>
        <a:p>
          <a:endParaRPr lang="ru-RU"/>
        </a:p>
      </dgm:t>
    </dgm:pt>
    <dgm:pt modelId="{4BFEF294-04A6-46D3-8AFA-F4BC8685C1EC}" type="sibTrans" cxnId="{C70E5FFF-8932-4059-A21A-56D1B2A0E5BD}">
      <dgm:prSet/>
      <dgm:spPr/>
      <dgm:t>
        <a:bodyPr/>
        <a:lstStyle/>
        <a:p>
          <a:endParaRPr lang="ru-RU"/>
        </a:p>
      </dgm:t>
    </dgm:pt>
    <dgm:pt modelId="{54DCA5F8-DE89-4A4B-AC3F-D7621B8313C4}">
      <dgm:prSet phldrT="[Текст]"/>
      <dgm:spPr/>
      <dgm:t>
        <a:bodyPr/>
        <a:lstStyle/>
        <a:p>
          <a:r>
            <a:rPr lang="ru-RU" dirty="0"/>
            <a:t>Формирование и поддержание традиций</a:t>
          </a:r>
        </a:p>
      </dgm:t>
    </dgm:pt>
    <dgm:pt modelId="{81A4CF36-E839-4D49-9020-6F9FF690BC9D}" type="parTrans" cxnId="{025C4CD7-AC86-4839-9449-F4DE6B420477}">
      <dgm:prSet/>
      <dgm:spPr/>
      <dgm:t>
        <a:bodyPr/>
        <a:lstStyle/>
        <a:p>
          <a:endParaRPr lang="ru-RU"/>
        </a:p>
      </dgm:t>
    </dgm:pt>
    <dgm:pt modelId="{33F54E03-A968-4F2C-9515-3A8A2B9C45D8}" type="sibTrans" cxnId="{025C4CD7-AC86-4839-9449-F4DE6B420477}">
      <dgm:prSet/>
      <dgm:spPr/>
      <dgm:t>
        <a:bodyPr/>
        <a:lstStyle/>
        <a:p>
          <a:endParaRPr lang="ru-RU"/>
        </a:p>
      </dgm:t>
    </dgm:pt>
    <dgm:pt modelId="{85C56C84-419D-4270-AD31-67F32945C381}">
      <dgm:prSet phldrT="[Текст]"/>
      <dgm:spPr/>
      <dgm:t>
        <a:bodyPr/>
        <a:lstStyle/>
        <a:p>
          <a:r>
            <a:rPr lang="ru-RU" dirty="0"/>
            <a:t>Наличие преемственности</a:t>
          </a:r>
        </a:p>
      </dgm:t>
    </dgm:pt>
    <dgm:pt modelId="{E7B277D5-91F2-41A1-A85F-F4C548D038E6}" type="parTrans" cxnId="{5E3B816C-E00E-4C96-B0CE-F5C233F72CD4}">
      <dgm:prSet/>
      <dgm:spPr/>
      <dgm:t>
        <a:bodyPr/>
        <a:lstStyle/>
        <a:p>
          <a:endParaRPr lang="ru-RU"/>
        </a:p>
      </dgm:t>
    </dgm:pt>
    <dgm:pt modelId="{F33A34C7-C5D5-49AC-AE72-E2F9EDEF2885}" type="sibTrans" cxnId="{5E3B816C-E00E-4C96-B0CE-F5C233F72CD4}">
      <dgm:prSet/>
      <dgm:spPr/>
      <dgm:t>
        <a:bodyPr/>
        <a:lstStyle/>
        <a:p>
          <a:endParaRPr lang="ru-RU"/>
        </a:p>
      </dgm:t>
    </dgm:pt>
    <dgm:pt modelId="{B744D46A-C0C0-4F4B-BAB8-DD8E56961B7E}">
      <dgm:prSet phldrT="[Текст]"/>
      <dgm:spPr/>
      <dgm:t>
        <a:bodyPr/>
        <a:lstStyle/>
        <a:p>
          <a:r>
            <a:rPr lang="ru-RU" dirty="0"/>
            <a:t>Создание психологически безопасной среды</a:t>
          </a:r>
        </a:p>
      </dgm:t>
    </dgm:pt>
    <dgm:pt modelId="{4690E14F-4E57-4047-90FE-1A43EF8E0F36}" type="parTrans" cxnId="{0905FBB3-D370-4407-A5D7-FE9D97C9D8A3}">
      <dgm:prSet/>
      <dgm:spPr/>
      <dgm:t>
        <a:bodyPr/>
        <a:lstStyle/>
        <a:p>
          <a:endParaRPr lang="ru-RU"/>
        </a:p>
      </dgm:t>
    </dgm:pt>
    <dgm:pt modelId="{063206F9-F95E-4632-8336-4DBD0DB849F8}" type="sibTrans" cxnId="{0905FBB3-D370-4407-A5D7-FE9D97C9D8A3}">
      <dgm:prSet/>
      <dgm:spPr/>
      <dgm:t>
        <a:bodyPr/>
        <a:lstStyle/>
        <a:p>
          <a:endParaRPr lang="ru-RU"/>
        </a:p>
      </dgm:t>
    </dgm:pt>
    <dgm:pt modelId="{A34B7235-24A6-4AF2-B6C7-0D545E10262A}">
      <dgm:prSet phldrT="[Текст]"/>
      <dgm:spPr/>
      <dgm:t>
        <a:bodyPr/>
        <a:lstStyle/>
        <a:p>
          <a:r>
            <a:rPr lang="ru-RU" dirty="0"/>
            <a:t>Включенность каждого члена коллектива в совместную деятельность</a:t>
          </a:r>
        </a:p>
      </dgm:t>
    </dgm:pt>
    <dgm:pt modelId="{006DC943-E5A7-4AEE-B3A7-C8658F1945A6}" type="parTrans" cxnId="{778896C6-CE1A-4D70-A2A5-BFB085E8E6F6}">
      <dgm:prSet/>
      <dgm:spPr/>
      <dgm:t>
        <a:bodyPr/>
        <a:lstStyle/>
        <a:p>
          <a:endParaRPr lang="ru-RU"/>
        </a:p>
      </dgm:t>
    </dgm:pt>
    <dgm:pt modelId="{A9955D57-9658-447F-829C-C41DD0B3081D}" type="sibTrans" cxnId="{778896C6-CE1A-4D70-A2A5-BFB085E8E6F6}">
      <dgm:prSet/>
      <dgm:spPr/>
      <dgm:t>
        <a:bodyPr/>
        <a:lstStyle/>
        <a:p>
          <a:endParaRPr lang="ru-RU"/>
        </a:p>
      </dgm:t>
    </dgm:pt>
    <dgm:pt modelId="{D61FBF8F-68DF-4633-94A4-BF08CF898E7F}">
      <dgm:prSet phldrT="[Текст]"/>
      <dgm:spPr/>
      <dgm:t>
        <a:bodyPr/>
        <a:lstStyle/>
        <a:p>
          <a:r>
            <a:rPr lang="ru-RU" dirty="0"/>
            <a:t>Разнообразие совместной деятельности</a:t>
          </a:r>
        </a:p>
      </dgm:t>
    </dgm:pt>
    <dgm:pt modelId="{429F7374-A2F8-4C2D-8C09-7919659208D2}" type="parTrans" cxnId="{8000CF0B-15A4-44AD-9B19-8B7BF2A65941}">
      <dgm:prSet/>
      <dgm:spPr/>
      <dgm:t>
        <a:bodyPr/>
        <a:lstStyle/>
        <a:p>
          <a:endParaRPr lang="ru-RU"/>
        </a:p>
      </dgm:t>
    </dgm:pt>
    <dgm:pt modelId="{4ABA4599-E66D-4410-83CC-6A09D02AAD9A}" type="sibTrans" cxnId="{8000CF0B-15A4-44AD-9B19-8B7BF2A65941}">
      <dgm:prSet/>
      <dgm:spPr/>
      <dgm:t>
        <a:bodyPr/>
        <a:lstStyle/>
        <a:p>
          <a:endParaRPr lang="ru-RU"/>
        </a:p>
      </dgm:t>
    </dgm:pt>
    <dgm:pt modelId="{C0C89767-F477-43C7-8A47-E38214687A4C}">
      <dgm:prSet phldrT="[Текст]"/>
      <dgm:spPr/>
      <dgm:t>
        <a:bodyPr/>
        <a:lstStyle/>
        <a:p>
          <a:r>
            <a:rPr lang="ru-RU" dirty="0"/>
            <a:t>Фиксация результатов совместной деятельности в видимые объекты</a:t>
          </a:r>
        </a:p>
      </dgm:t>
    </dgm:pt>
    <dgm:pt modelId="{1BF0F083-3E56-4F4F-BD61-66E2F1EE85CA}" type="parTrans" cxnId="{3960D659-221B-480E-86F7-725A4EB813B9}">
      <dgm:prSet/>
      <dgm:spPr/>
      <dgm:t>
        <a:bodyPr/>
        <a:lstStyle/>
        <a:p>
          <a:endParaRPr lang="ru-RU"/>
        </a:p>
      </dgm:t>
    </dgm:pt>
    <dgm:pt modelId="{686BB467-91A6-4547-8C9E-68CFA3713B33}" type="sibTrans" cxnId="{3960D659-221B-480E-86F7-725A4EB813B9}">
      <dgm:prSet/>
      <dgm:spPr/>
      <dgm:t>
        <a:bodyPr/>
        <a:lstStyle/>
        <a:p>
          <a:endParaRPr lang="ru-RU"/>
        </a:p>
      </dgm:t>
    </dgm:pt>
    <dgm:pt modelId="{B2BAF49F-327E-4237-A83C-AFBCEBB5A7A3}">
      <dgm:prSet phldrT="[Текст]"/>
      <dgm:spPr/>
      <dgm:t>
        <a:bodyPr/>
        <a:lstStyle/>
        <a:p>
          <a:r>
            <a:rPr lang="ru-RU" dirty="0"/>
            <a:t>Создание для каждого члена коллектива ситуаций успеха</a:t>
          </a:r>
        </a:p>
      </dgm:t>
    </dgm:pt>
    <dgm:pt modelId="{7BF8DF13-BEC9-43E6-B161-5917A3127AC9}" type="parTrans" cxnId="{7DCA844E-6D98-4746-9C80-FB845482264D}">
      <dgm:prSet/>
      <dgm:spPr/>
      <dgm:t>
        <a:bodyPr/>
        <a:lstStyle/>
        <a:p>
          <a:endParaRPr lang="ru-RU"/>
        </a:p>
      </dgm:t>
    </dgm:pt>
    <dgm:pt modelId="{0FCFF3BA-0454-438B-821F-AFA3A879837C}" type="sibTrans" cxnId="{7DCA844E-6D98-4746-9C80-FB845482264D}">
      <dgm:prSet/>
      <dgm:spPr/>
      <dgm:t>
        <a:bodyPr/>
        <a:lstStyle/>
        <a:p>
          <a:endParaRPr lang="ru-RU"/>
        </a:p>
      </dgm:t>
    </dgm:pt>
    <dgm:pt modelId="{B8A40B4B-01BC-41C5-B835-54E62D22165B}">
      <dgm:prSet phldrT="[Текст]"/>
      <dgm:spPr/>
      <dgm:t>
        <a:bodyPr/>
        <a:lstStyle/>
        <a:p>
          <a:r>
            <a:rPr lang="ru-RU" dirty="0"/>
            <a:t>Создание плана развития совместной деятельности</a:t>
          </a:r>
        </a:p>
      </dgm:t>
    </dgm:pt>
    <dgm:pt modelId="{06608D54-2AE9-4313-A8D8-048B01E8317E}" type="parTrans" cxnId="{44891A7A-4731-4353-9D1B-9EAFFE0C06E4}">
      <dgm:prSet/>
      <dgm:spPr/>
      <dgm:t>
        <a:bodyPr/>
        <a:lstStyle/>
        <a:p>
          <a:endParaRPr lang="ru-RU"/>
        </a:p>
      </dgm:t>
    </dgm:pt>
    <dgm:pt modelId="{5DF3A3D0-02B8-4FFF-A727-FA3714908092}" type="sibTrans" cxnId="{44891A7A-4731-4353-9D1B-9EAFFE0C06E4}">
      <dgm:prSet/>
      <dgm:spPr/>
      <dgm:t>
        <a:bodyPr/>
        <a:lstStyle/>
        <a:p>
          <a:endParaRPr lang="ru-RU"/>
        </a:p>
      </dgm:t>
    </dgm:pt>
    <dgm:pt modelId="{FA2727BA-38AB-4350-A107-CDC0C8EC928E}" type="pres">
      <dgm:prSet presAssocID="{CACB3541-1CAA-4D9A-AA29-EA7C6D8A7046}" presName="diagram" presStyleCnt="0">
        <dgm:presLayoutVars>
          <dgm:dir/>
          <dgm:resizeHandles val="exact"/>
        </dgm:presLayoutVars>
      </dgm:prSet>
      <dgm:spPr/>
    </dgm:pt>
    <dgm:pt modelId="{CD34482C-9702-4028-890E-4C1BA19C94E5}" type="pres">
      <dgm:prSet presAssocID="{8C04F398-4879-4C2C-9849-7DA97F8F5963}" presName="node" presStyleLbl="node1" presStyleIdx="0" presStyleCnt="11">
        <dgm:presLayoutVars>
          <dgm:bulletEnabled val="1"/>
        </dgm:presLayoutVars>
      </dgm:prSet>
      <dgm:spPr/>
    </dgm:pt>
    <dgm:pt modelId="{1C514A3C-5BD1-4202-B3D5-49DFD1C2853E}" type="pres">
      <dgm:prSet presAssocID="{96C7395F-60AE-435E-9499-DDB7451E7299}" presName="sibTrans" presStyleCnt="0"/>
      <dgm:spPr/>
    </dgm:pt>
    <dgm:pt modelId="{9E885053-0416-4DC9-BF68-57994A0C70C4}" type="pres">
      <dgm:prSet presAssocID="{303AC034-08CB-4644-8FB6-9823D6F54865}" presName="node" presStyleLbl="node1" presStyleIdx="1" presStyleCnt="11">
        <dgm:presLayoutVars>
          <dgm:bulletEnabled val="1"/>
        </dgm:presLayoutVars>
      </dgm:prSet>
      <dgm:spPr/>
    </dgm:pt>
    <dgm:pt modelId="{38D4FB99-AFCC-4E27-BF66-C80436B50F45}" type="pres">
      <dgm:prSet presAssocID="{2F1C825B-F67F-4C71-B4F1-B042815471AE}" presName="sibTrans" presStyleCnt="0"/>
      <dgm:spPr/>
    </dgm:pt>
    <dgm:pt modelId="{FC2C2581-06FB-425A-945E-4B9595D5CF6F}" type="pres">
      <dgm:prSet presAssocID="{F7A51E22-5904-45EF-A65A-C108DBF76A52}" presName="node" presStyleLbl="node1" presStyleIdx="2" presStyleCnt="11">
        <dgm:presLayoutVars>
          <dgm:bulletEnabled val="1"/>
        </dgm:presLayoutVars>
      </dgm:prSet>
      <dgm:spPr/>
    </dgm:pt>
    <dgm:pt modelId="{2EE0CE3B-C11D-455D-880D-F562B876D61B}" type="pres">
      <dgm:prSet presAssocID="{4BFEF294-04A6-46D3-8AFA-F4BC8685C1EC}" presName="sibTrans" presStyleCnt="0"/>
      <dgm:spPr/>
    </dgm:pt>
    <dgm:pt modelId="{4A2AAC74-E477-4DA2-B191-ED499EE3C94D}" type="pres">
      <dgm:prSet presAssocID="{54DCA5F8-DE89-4A4B-AC3F-D7621B8313C4}" presName="node" presStyleLbl="node1" presStyleIdx="3" presStyleCnt="11">
        <dgm:presLayoutVars>
          <dgm:bulletEnabled val="1"/>
        </dgm:presLayoutVars>
      </dgm:prSet>
      <dgm:spPr/>
    </dgm:pt>
    <dgm:pt modelId="{1128E471-0790-425A-AC50-5647CBDBC90B}" type="pres">
      <dgm:prSet presAssocID="{33F54E03-A968-4F2C-9515-3A8A2B9C45D8}" presName="sibTrans" presStyleCnt="0"/>
      <dgm:spPr/>
    </dgm:pt>
    <dgm:pt modelId="{942FFE96-A630-4A7B-B710-7F095A676875}" type="pres">
      <dgm:prSet presAssocID="{85C56C84-419D-4270-AD31-67F32945C381}" presName="node" presStyleLbl="node1" presStyleIdx="4" presStyleCnt="11">
        <dgm:presLayoutVars>
          <dgm:bulletEnabled val="1"/>
        </dgm:presLayoutVars>
      </dgm:prSet>
      <dgm:spPr/>
    </dgm:pt>
    <dgm:pt modelId="{77516A5C-A788-484A-A010-39ED8BD602A4}" type="pres">
      <dgm:prSet presAssocID="{F33A34C7-C5D5-49AC-AE72-E2F9EDEF2885}" presName="sibTrans" presStyleCnt="0"/>
      <dgm:spPr/>
    </dgm:pt>
    <dgm:pt modelId="{D4628A31-57D2-429D-A817-7EE5BB7E9D4C}" type="pres">
      <dgm:prSet presAssocID="{B8A40B4B-01BC-41C5-B835-54E62D22165B}" presName="node" presStyleLbl="node1" presStyleIdx="5" presStyleCnt="11">
        <dgm:presLayoutVars>
          <dgm:bulletEnabled val="1"/>
        </dgm:presLayoutVars>
      </dgm:prSet>
      <dgm:spPr/>
    </dgm:pt>
    <dgm:pt modelId="{D3BA3058-111C-4978-B4D4-76B8DDCD4C6A}" type="pres">
      <dgm:prSet presAssocID="{5DF3A3D0-02B8-4FFF-A727-FA3714908092}" presName="sibTrans" presStyleCnt="0"/>
      <dgm:spPr/>
    </dgm:pt>
    <dgm:pt modelId="{4E3B4415-7CB5-4701-B030-41D741030FD9}" type="pres">
      <dgm:prSet presAssocID="{B744D46A-C0C0-4F4B-BAB8-DD8E56961B7E}" presName="node" presStyleLbl="node1" presStyleIdx="6" presStyleCnt="11">
        <dgm:presLayoutVars>
          <dgm:bulletEnabled val="1"/>
        </dgm:presLayoutVars>
      </dgm:prSet>
      <dgm:spPr/>
    </dgm:pt>
    <dgm:pt modelId="{A1826DB3-6A30-4DB8-8B07-5BC803DA48AA}" type="pres">
      <dgm:prSet presAssocID="{063206F9-F95E-4632-8336-4DBD0DB849F8}" presName="sibTrans" presStyleCnt="0"/>
      <dgm:spPr/>
    </dgm:pt>
    <dgm:pt modelId="{13499DD7-C8F5-466E-9DDD-FA084305DF54}" type="pres">
      <dgm:prSet presAssocID="{A34B7235-24A6-4AF2-B6C7-0D545E10262A}" presName="node" presStyleLbl="node1" presStyleIdx="7" presStyleCnt="11">
        <dgm:presLayoutVars>
          <dgm:bulletEnabled val="1"/>
        </dgm:presLayoutVars>
      </dgm:prSet>
      <dgm:spPr/>
    </dgm:pt>
    <dgm:pt modelId="{5BED9B77-9E66-4E92-9144-99F2EADAA41C}" type="pres">
      <dgm:prSet presAssocID="{A9955D57-9658-447F-829C-C41DD0B3081D}" presName="sibTrans" presStyleCnt="0"/>
      <dgm:spPr/>
    </dgm:pt>
    <dgm:pt modelId="{70C92B50-0910-4B83-AB75-47915D302E15}" type="pres">
      <dgm:prSet presAssocID="{D61FBF8F-68DF-4633-94A4-BF08CF898E7F}" presName="node" presStyleLbl="node1" presStyleIdx="8" presStyleCnt="11">
        <dgm:presLayoutVars>
          <dgm:bulletEnabled val="1"/>
        </dgm:presLayoutVars>
      </dgm:prSet>
      <dgm:spPr/>
    </dgm:pt>
    <dgm:pt modelId="{DFC47D52-030E-4E71-9BA0-96AB76B19D3A}" type="pres">
      <dgm:prSet presAssocID="{4ABA4599-E66D-4410-83CC-6A09D02AAD9A}" presName="sibTrans" presStyleCnt="0"/>
      <dgm:spPr/>
    </dgm:pt>
    <dgm:pt modelId="{9E432618-18BB-4EC9-ACBD-D8CF92A37117}" type="pres">
      <dgm:prSet presAssocID="{B2BAF49F-327E-4237-A83C-AFBCEBB5A7A3}" presName="node" presStyleLbl="node1" presStyleIdx="9" presStyleCnt="11">
        <dgm:presLayoutVars>
          <dgm:bulletEnabled val="1"/>
        </dgm:presLayoutVars>
      </dgm:prSet>
      <dgm:spPr/>
    </dgm:pt>
    <dgm:pt modelId="{D59BC33A-8AF4-40BB-B52E-5BD276238EE7}" type="pres">
      <dgm:prSet presAssocID="{0FCFF3BA-0454-438B-821F-AFA3A879837C}" presName="sibTrans" presStyleCnt="0"/>
      <dgm:spPr/>
    </dgm:pt>
    <dgm:pt modelId="{A9F34BC5-206E-4912-8496-3ADC29B6893F}" type="pres">
      <dgm:prSet presAssocID="{C0C89767-F477-43C7-8A47-E38214687A4C}" presName="node" presStyleLbl="node1" presStyleIdx="10" presStyleCnt="11">
        <dgm:presLayoutVars>
          <dgm:bulletEnabled val="1"/>
        </dgm:presLayoutVars>
      </dgm:prSet>
      <dgm:spPr/>
    </dgm:pt>
  </dgm:ptLst>
  <dgm:cxnLst>
    <dgm:cxn modelId="{8CA41009-3550-4034-B4C6-4C4E7BDBF0D6}" type="presOf" srcId="{B8A40B4B-01BC-41C5-B835-54E62D22165B}" destId="{D4628A31-57D2-429D-A817-7EE5BB7E9D4C}" srcOrd="0" destOrd="0" presId="urn:microsoft.com/office/officeart/2005/8/layout/default"/>
    <dgm:cxn modelId="{87DDC409-FC84-4A74-A239-97A163B2F90D}" type="presOf" srcId="{B2BAF49F-327E-4237-A83C-AFBCEBB5A7A3}" destId="{9E432618-18BB-4EC9-ACBD-D8CF92A37117}" srcOrd="0" destOrd="0" presId="urn:microsoft.com/office/officeart/2005/8/layout/default"/>
    <dgm:cxn modelId="{8000CF0B-15A4-44AD-9B19-8B7BF2A65941}" srcId="{CACB3541-1CAA-4D9A-AA29-EA7C6D8A7046}" destId="{D61FBF8F-68DF-4633-94A4-BF08CF898E7F}" srcOrd="8" destOrd="0" parTransId="{429F7374-A2F8-4C2D-8C09-7919659208D2}" sibTransId="{4ABA4599-E66D-4410-83CC-6A09D02AAD9A}"/>
    <dgm:cxn modelId="{8EF98B0D-0A37-4262-939A-A106CF0A8C80}" type="presOf" srcId="{B744D46A-C0C0-4F4B-BAB8-DD8E56961B7E}" destId="{4E3B4415-7CB5-4701-B030-41D741030FD9}" srcOrd="0" destOrd="0" presId="urn:microsoft.com/office/officeart/2005/8/layout/default"/>
    <dgm:cxn modelId="{86D26820-47F2-4BFC-A7E5-F702A4B65B6E}" type="presOf" srcId="{303AC034-08CB-4644-8FB6-9823D6F54865}" destId="{9E885053-0416-4DC9-BF68-57994A0C70C4}" srcOrd="0" destOrd="0" presId="urn:microsoft.com/office/officeart/2005/8/layout/default"/>
    <dgm:cxn modelId="{A0855522-DC71-42FA-885B-6026927B4B4A}" type="presOf" srcId="{8C04F398-4879-4C2C-9849-7DA97F8F5963}" destId="{CD34482C-9702-4028-890E-4C1BA19C94E5}" srcOrd="0" destOrd="0" presId="urn:microsoft.com/office/officeart/2005/8/layout/default"/>
    <dgm:cxn modelId="{588CED3A-D926-4812-AACB-A6FAAFB79F0D}" type="presOf" srcId="{C0C89767-F477-43C7-8A47-E38214687A4C}" destId="{A9F34BC5-206E-4912-8496-3ADC29B6893F}" srcOrd="0" destOrd="0" presId="urn:microsoft.com/office/officeart/2005/8/layout/default"/>
    <dgm:cxn modelId="{9672BE60-1721-46A4-A16A-57BCE7C1A7DB}" type="presOf" srcId="{D61FBF8F-68DF-4633-94A4-BF08CF898E7F}" destId="{70C92B50-0910-4B83-AB75-47915D302E15}" srcOrd="0" destOrd="0" presId="urn:microsoft.com/office/officeart/2005/8/layout/default"/>
    <dgm:cxn modelId="{B26D6761-4DE7-480C-BDE1-CBCDDBB4DD69}" type="presOf" srcId="{85C56C84-419D-4270-AD31-67F32945C381}" destId="{942FFE96-A630-4A7B-B710-7F095A676875}" srcOrd="0" destOrd="0" presId="urn:microsoft.com/office/officeart/2005/8/layout/default"/>
    <dgm:cxn modelId="{5E3B816C-E00E-4C96-B0CE-F5C233F72CD4}" srcId="{CACB3541-1CAA-4D9A-AA29-EA7C6D8A7046}" destId="{85C56C84-419D-4270-AD31-67F32945C381}" srcOrd="4" destOrd="0" parTransId="{E7B277D5-91F2-41A1-A85F-F4C548D038E6}" sibTransId="{F33A34C7-C5D5-49AC-AE72-E2F9EDEF2885}"/>
    <dgm:cxn modelId="{483F1E6D-BFDD-4E90-B784-5F4B40B898C6}" type="presOf" srcId="{54DCA5F8-DE89-4A4B-AC3F-D7621B8313C4}" destId="{4A2AAC74-E477-4DA2-B191-ED499EE3C94D}" srcOrd="0" destOrd="0" presId="urn:microsoft.com/office/officeart/2005/8/layout/default"/>
    <dgm:cxn modelId="{7DCA844E-6D98-4746-9C80-FB845482264D}" srcId="{CACB3541-1CAA-4D9A-AA29-EA7C6D8A7046}" destId="{B2BAF49F-327E-4237-A83C-AFBCEBB5A7A3}" srcOrd="9" destOrd="0" parTransId="{7BF8DF13-BEC9-43E6-B161-5917A3127AC9}" sibTransId="{0FCFF3BA-0454-438B-821F-AFA3A879837C}"/>
    <dgm:cxn modelId="{015FEA54-DCA7-4819-AE49-291E2860C3B0}" srcId="{CACB3541-1CAA-4D9A-AA29-EA7C6D8A7046}" destId="{8C04F398-4879-4C2C-9849-7DA97F8F5963}" srcOrd="0" destOrd="0" parTransId="{25242E66-3A68-4F29-AFEC-B549F00BC502}" sibTransId="{96C7395F-60AE-435E-9499-DDB7451E7299}"/>
    <dgm:cxn modelId="{3960D659-221B-480E-86F7-725A4EB813B9}" srcId="{CACB3541-1CAA-4D9A-AA29-EA7C6D8A7046}" destId="{C0C89767-F477-43C7-8A47-E38214687A4C}" srcOrd="10" destOrd="0" parTransId="{1BF0F083-3E56-4F4F-BD61-66E2F1EE85CA}" sibTransId="{686BB467-91A6-4547-8C9E-68CFA3713B33}"/>
    <dgm:cxn modelId="{44891A7A-4731-4353-9D1B-9EAFFE0C06E4}" srcId="{CACB3541-1CAA-4D9A-AA29-EA7C6D8A7046}" destId="{B8A40B4B-01BC-41C5-B835-54E62D22165B}" srcOrd="5" destOrd="0" parTransId="{06608D54-2AE9-4313-A8D8-048B01E8317E}" sibTransId="{5DF3A3D0-02B8-4FFF-A727-FA3714908092}"/>
    <dgm:cxn modelId="{367D2EA4-29FF-42DC-BC1B-70098777E2C7}" type="presOf" srcId="{CACB3541-1CAA-4D9A-AA29-EA7C6D8A7046}" destId="{FA2727BA-38AB-4350-A107-CDC0C8EC928E}" srcOrd="0" destOrd="0" presId="urn:microsoft.com/office/officeart/2005/8/layout/default"/>
    <dgm:cxn modelId="{0905FBB3-D370-4407-A5D7-FE9D97C9D8A3}" srcId="{CACB3541-1CAA-4D9A-AA29-EA7C6D8A7046}" destId="{B744D46A-C0C0-4F4B-BAB8-DD8E56961B7E}" srcOrd="6" destOrd="0" parTransId="{4690E14F-4E57-4047-90FE-1A43EF8E0F36}" sibTransId="{063206F9-F95E-4632-8336-4DBD0DB849F8}"/>
    <dgm:cxn modelId="{2E9233B4-9B2C-4F8D-A19B-0450F6612967}" type="presOf" srcId="{F7A51E22-5904-45EF-A65A-C108DBF76A52}" destId="{FC2C2581-06FB-425A-945E-4B9595D5CF6F}" srcOrd="0" destOrd="0" presId="urn:microsoft.com/office/officeart/2005/8/layout/default"/>
    <dgm:cxn modelId="{6B4352BF-72C3-4DFE-9C91-CD71EA264ACE}" srcId="{CACB3541-1CAA-4D9A-AA29-EA7C6D8A7046}" destId="{303AC034-08CB-4644-8FB6-9823D6F54865}" srcOrd="1" destOrd="0" parTransId="{17F56566-23A4-4A84-9F1E-291654E219A3}" sibTransId="{2F1C825B-F67F-4C71-B4F1-B042815471AE}"/>
    <dgm:cxn modelId="{778896C6-CE1A-4D70-A2A5-BFB085E8E6F6}" srcId="{CACB3541-1CAA-4D9A-AA29-EA7C6D8A7046}" destId="{A34B7235-24A6-4AF2-B6C7-0D545E10262A}" srcOrd="7" destOrd="0" parTransId="{006DC943-E5A7-4AEE-B3A7-C8658F1945A6}" sibTransId="{A9955D57-9658-447F-829C-C41DD0B3081D}"/>
    <dgm:cxn modelId="{025C4CD7-AC86-4839-9449-F4DE6B420477}" srcId="{CACB3541-1CAA-4D9A-AA29-EA7C6D8A7046}" destId="{54DCA5F8-DE89-4A4B-AC3F-D7621B8313C4}" srcOrd="3" destOrd="0" parTransId="{81A4CF36-E839-4D49-9020-6F9FF690BC9D}" sibTransId="{33F54E03-A968-4F2C-9515-3A8A2B9C45D8}"/>
    <dgm:cxn modelId="{F8D175ED-2344-4D7E-8CFB-44E88A0DC75C}" type="presOf" srcId="{A34B7235-24A6-4AF2-B6C7-0D545E10262A}" destId="{13499DD7-C8F5-466E-9DDD-FA084305DF54}" srcOrd="0" destOrd="0" presId="urn:microsoft.com/office/officeart/2005/8/layout/default"/>
    <dgm:cxn modelId="{C70E5FFF-8932-4059-A21A-56D1B2A0E5BD}" srcId="{CACB3541-1CAA-4D9A-AA29-EA7C6D8A7046}" destId="{F7A51E22-5904-45EF-A65A-C108DBF76A52}" srcOrd="2" destOrd="0" parTransId="{6C693CEB-7E17-4907-929D-93F80EADB712}" sibTransId="{4BFEF294-04A6-46D3-8AFA-F4BC8685C1EC}"/>
    <dgm:cxn modelId="{690CF088-BA41-40D2-BB9E-2CE3271872CE}" type="presParOf" srcId="{FA2727BA-38AB-4350-A107-CDC0C8EC928E}" destId="{CD34482C-9702-4028-890E-4C1BA19C94E5}" srcOrd="0" destOrd="0" presId="urn:microsoft.com/office/officeart/2005/8/layout/default"/>
    <dgm:cxn modelId="{A3FC72DF-FF82-4B02-BD08-90E293BFD52B}" type="presParOf" srcId="{FA2727BA-38AB-4350-A107-CDC0C8EC928E}" destId="{1C514A3C-5BD1-4202-B3D5-49DFD1C2853E}" srcOrd="1" destOrd="0" presId="urn:microsoft.com/office/officeart/2005/8/layout/default"/>
    <dgm:cxn modelId="{AB5CCCFA-F3C0-4C27-8222-3F064DCE0751}" type="presParOf" srcId="{FA2727BA-38AB-4350-A107-CDC0C8EC928E}" destId="{9E885053-0416-4DC9-BF68-57994A0C70C4}" srcOrd="2" destOrd="0" presId="urn:microsoft.com/office/officeart/2005/8/layout/default"/>
    <dgm:cxn modelId="{8AB4F2D3-EC90-438F-94AD-4ECAE45B3F97}" type="presParOf" srcId="{FA2727BA-38AB-4350-A107-CDC0C8EC928E}" destId="{38D4FB99-AFCC-4E27-BF66-C80436B50F45}" srcOrd="3" destOrd="0" presId="urn:microsoft.com/office/officeart/2005/8/layout/default"/>
    <dgm:cxn modelId="{7CC660FC-98E9-4A2B-B7A8-2DFAEA093369}" type="presParOf" srcId="{FA2727BA-38AB-4350-A107-CDC0C8EC928E}" destId="{FC2C2581-06FB-425A-945E-4B9595D5CF6F}" srcOrd="4" destOrd="0" presId="urn:microsoft.com/office/officeart/2005/8/layout/default"/>
    <dgm:cxn modelId="{932DB12F-E4AB-4968-BD44-3512A7140641}" type="presParOf" srcId="{FA2727BA-38AB-4350-A107-CDC0C8EC928E}" destId="{2EE0CE3B-C11D-455D-880D-F562B876D61B}" srcOrd="5" destOrd="0" presId="urn:microsoft.com/office/officeart/2005/8/layout/default"/>
    <dgm:cxn modelId="{BDBD0D4F-A319-4717-A46C-EC81168A40FC}" type="presParOf" srcId="{FA2727BA-38AB-4350-A107-CDC0C8EC928E}" destId="{4A2AAC74-E477-4DA2-B191-ED499EE3C94D}" srcOrd="6" destOrd="0" presId="urn:microsoft.com/office/officeart/2005/8/layout/default"/>
    <dgm:cxn modelId="{6F8A4EB5-0798-4512-A1FF-E8E24D12A5F9}" type="presParOf" srcId="{FA2727BA-38AB-4350-A107-CDC0C8EC928E}" destId="{1128E471-0790-425A-AC50-5647CBDBC90B}" srcOrd="7" destOrd="0" presId="urn:microsoft.com/office/officeart/2005/8/layout/default"/>
    <dgm:cxn modelId="{1D6D805B-E434-4997-B316-0614D8373C5B}" type="presParOf" srcId="{FA2727BA-38AB-4350-A107-CDC0C8EC928E}" destId="{942FFE96-A630-4A7B-B710-7F095A676875}" srcOrd="8" destOrd="0" presId="urn:microsoft.com/office/officeart/2005/8/layout/default"/>
    <dgm:cxn modelId="{B20D4746-CFCD-47BC-9957-7DA4FDD66FB3}" type="presParOf" srcId="{FA2727BA-38AB-4350-A107-CDC0C8EC928E}" destId="{77516A5C-A788-484A-A010-39ED8BD602A4}" srcOrd="9" destOrd="0" presId="urn:microsoft.com/office/officeart/2005/8/layout/default"/>
    <dgm:cxn modelId="{BFACF340-62C5-4640-B258-AE41F1C7A214}" type="presParOf" srcId="{FA2727BA-38AB-4350-A107-CDC0C8EC928E}" destId="{D4628A31-57D2-429D-A817-7EE5BB7E9D4C}" srcOrd="10" destOrd="0" presId="urn:microsoft.com/office/officeart/2005/8/layout/default"/>
    <dgm:cxn modelId="{968A3738-C8EF-4E13-8E78-0DCF69C6EEFB}" type="presParOf" srcId="{FA2727BA-38AB-4350-A107-CDC0C8EC928E}" destId="{D3BA3058-111C-4978-B4D4-76B8DDCD4C6A}" srcOrd="11" destOrd="0" presId="urn:microsoft.com/office/officeart/2005/8/layout/default"/>
    <dgm:cxn modelId="{4A189193-F8DC-4D1E-963A-828766891CA5}" type="presParOf" srcId="{FA2727BA-38AB-4350-A107-CDC0C8EC928E}" destId="{4E3B4415-7CB5-4701-B030-41D741030FD9}" srcOrd="12" destOrd="0" presId="urn:microsoft.com/office/officeart/2005/8/layout/default"/>
    <dgm:cxn modelId="{2184EA5D-05FD-41B6-AA60-7284329C861B}" type="presParOf" srcId="{FA2727BA-38AB-4350-A107-CDC0C8EC928E}" destId="{A1826DB3-6A30-4DB8-8B07-5BC803DA48AA}" srcOrd="13" destOrd="0" presId="urn:microsoft.com/office/officeart/2005/8/layout/default"/>
    <dgm:cxn modelId="{A840782F-768A-446C-853B-AC4EC8B6DAA9}" type="presParOf" srcId="{FA2727BA-38AB-4350-A107-CDC0C8EC928E}" destId="{13499DD7-C8F5-466E-9DDD-FA084305DF54}" srcOrd="14" destOrd="0" presId="urn:microsoft.com/office/officeart/2005/8/layout/default"/>
    <dgm:cxn modelId="{17A85CF6-2C96-4FE5-BE95-4353611ADC39}" type="presParOf" srcId="{FA2727BA-38AB-4350-A107-CDC0C8EC928E}" destId="{5BED9B77-9E66-4E92-9144-99F2EADAA41C}" srcOrd="15" destOrd="0" presId="urn:microsoft.com/office/officeart/2005/8/layout/default"/>
    <dgm:cxn modelId="{1AF95266-F2EE-490F-855C-3100999DEE96}" type="presParOf" srcId="{FA2727BA-38AB-4350-A107-CDC0C8EC928E}" destId="{70C92B50-0910-4B83-AB75-47915D302E15}" srcOrd="16" destOrd="0" presId="urn:microsoft.com/office/officeart/2005/8/layout/default"/>
    <dgm:cxn modelId="{C5932CAA-F2F6-491F-AE29-A0B4791475FB}" type="presParOf" srcId="{FA2727BA-38AB-4350-A107-CDC0C8EC928E}" destId="{DFC47D52-030E-4E71-9BA0-96AB76B19D3A}" srcOrd="17" destOrd="0" presId="urn:microsoft.com/office/officeart/2005/8/layout/default"/>
    <dgm:cxn modelId="{C29ACD02-E48E-4AD7-B4B0-5BC55E949E43}" type="presParOf" srcId="{FA2727BA-38AB-4350-A107-CDC0C8EC928E}" destId="{9E432618-18BB-4EC9-ACBD-D8CF92A37117}" srcOrd="18" destOrd="0" presId="urn:microsoft.com/office/officeart/2005/8/layout/default"/>
    <dgm:cxn modelId="{F43A0595-52C5-4118-9574-0D53547E3E73}" type="presParOf" srcId="{FA2727BA-38AB-4350-A107-CDC0C8EC928E}" destId="{D59BC33A-8AF4-40BB-B52E-5BD276238EE7}" srcOrd="19" destOrd="0" presId="urn:microsoft.com/office/officeart/2005/8/layout/default"/>
    <dgm:cxn modelId="{47C9510B-7E4A-417B-8FF6-95D76CF78F30}" type="presParOf" srcId="{FA2727BA-38AB-4350-A107-CDC0C8EC928E}" destId="{A9F34BC5-206E-4912-8496-3ADC29B6893F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34482C-9702-4028-890E-4C1BA19C94E5}">
      <dsp:nvSpPr>
        <dsp:cNvPr id="0" name=""/>
        <dsp:cNvSpPr/>
      </dsp:nvSpPr>
      <dsp:spPr>
        <a:xfrm>
          <a:off x="3280" y="106931"/>
          <a:ext cx="2602402" cy="1561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Готовность педагога к формированию подросткового коллектива</a:t>
          </a:r>
        </a:p>
      </dsp:txBody>
      <dsp:txXfrm>
        <a:off x="3280" y="106931"/>
        <a:ext cx="2602402" cy="1561441"/>
      </dsp:txXfrm>
    </dsp:sp>
    <dsp:sp modelId="{9E885053-0416-4DC9-BF68-57994A0C70C4}">
      <dsp:nvSpPr>
        <dsp:cNvPr id="0" name=""/>
        <dsp:cNvSpPr/>
      </dsp:nvSpPr>
      <dsp:spPr>
        <a:xfrm>
          <a:off x="2865922" y="106931"/>
          <a:ext cx="2602402" cy="1561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Наличие общественно значимой цели коллектива</a:t>
          </a:r>
        </a:p>
      </dsp:txBody>
      <dsp:txXfrm>
        <a:off x="2865922" y="106931"/>
        <a:ext cx="2602402" cy="1561441"/>
      </dsp:txXfrm>
    </dsp:sp>
    <dsp:sp modelId="{FC2C2581-06FB-425A-945E-4B9595D5CF6F}">
      <dsp:nvSpPr>
        <dsp:cNvPr id="0" name=""/>
        <dsp:cNvSpPr/>
      </dsp:nvSpPr>
      <dsp:spPr>
        <a:xfrm>
          <a:off x="5728565" y="106931"/>
          <a:ext cx="2602402" cy="1561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Осуществление коллективом общественно значимой деятельности</a:t>
          </a:r>
        </a:p>
      </dsp:txBody>
      <dsp:txXfrm>
        <a:off x="5728565" y="106931"/>
        <a:ext cx="2602402" cy="1561441"/>
      </dsp:txXfrm>
    </dsp:sp>
    <dsp:sp modelId="{4A2AAC74-E477-4DA2-B191-ED499EE3C94D}">
      <dsp:nvSpPr>
        <dsp:cNvPr id="0" name=""/>
        <dsp:cNvSpPr/>
      </dsp:nvSpPr>
      <dsp:spPr>
        <a:xfrm>
          <a:off x="8591207" y="106931"/>
          <a:ext cx="2602402" cy="1561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Формирование и поддержание традиций</a:t>
          </a:r>
        </a:p>
      </dsp:txBody>
      <dsp:txXfrm>
        <a:off x="8591207" y="106931"/>
        <a:ext cx="2602402" cy="1561441"/>
      </dsp:txXfrm>
    </dsp:sp>
    <dsp:sp modelId="{942FFE96-A630-4A7B-B710-7F095A676875}">
      <dsp:nvSpPr>
        <dsp:cNvPr id="0" name=""/>
        <dsp:cNvSpPr/>
      </dsp:nvSpPr>
      <dsp:spPr>
        <a:xfrm>
          <a:off x="3280" y="1928612"/>
          <a:ext cx="2602402" cy="1561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Наличие преемственности</a:t>
          </a:r>
        </a:p>
      </dsp:txBody>
      <dsp:txXfrm>
        <a:off x="3280" y="1928612"/>
        <a:ext cx="2602402" cy="1561441"/>
      </dsp:txXfrm>
    </dsp:sp>
    <dsp:sp modelId="{D4628A31-57D2-429D-A817-7EE5BB7E9D4C}">
      <dsp:nvSpPr>
        <dsp:cNvPr id="0" name=""/>
        <dsp:cNvSpPr/>
      </dsp:nvSpPr>
      <dsp:spPr>
        <a:xfrm>
          <a:off x="2865922" y="1928612"/>
          <a:ext cx="2602402" cy="1561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Создание плана развития совместной деятельности</a:t>
          </a:r>
        </a:p>
      </dsp:txBody>
      <dsp:txXfrm>
        <a:off x="2865922" y="1928612"/>
        <a:ext cx="2602402" cy="1561441"/>
      </dsp:txXfrm>
    </dsp:sp>
    <dsp:sp modelId="{4E3B4415-7CB5-4701-B030-41D741030FD9}">
      <dsp:nvSpPr>
        <dsp:cNvPr id="0" name=""/>
        <dsp:cNvSpPr/>
      </dsp:nvSpPr>
      <dsp:spPr>
        <a:xfrm>
          <a:off x="5728565" y="1928612"/>
          <a:ext cx="2602402" cy="1561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Создание психологически безопасной среды</a:t>
          </a:r>
        </a:p>
      </dsp:txBody>
      <dsp:txXfrm>
        <a:off x="5728565" y="1928612"/>
        <a:ext cx="2602402" cy="1561441"/>
      </dsp:txXfrm>
    </dsp:sp>
    <dsp:sp modelId="{13499DD7-C8F5-466E-9DDD-FA084305DF54}">
      <dsp:nvSpPr>
        <dsp:cNvPr id="0" name=""/>
        <dsp:cNvSpPr/>
      </dsp:nvSpPr>
      <dsp:spPr>
        <a:xfrm>
          <a:off x="8591207" y="1928612"/>
          <a:ext cx="2602402" cy="1561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Включенность каждого члена коллектива в совместную деятельность</a:t>
          </a:r>
        </a:p>
      </dsp:txBody>
      <dsp:txXfrm>
        <a:off x="8591207" y="1928612"/>
        <a:ext cx="2602402" cy="1561441"/>
      </dsp:txXfrm>
    </dsp:sp>
    <dsp:sp modelId="{70C92B50-0910-4B83-AB75-47915D302E15}">
      <dsp:nvSpPr>
        <dsp:cNvPr id="0" name=""/>
        <dsp:cNvSpPr/>
      </dsp:nvSpPr>
      <dsp:spPr>
        <a:xfrm>
          <a:off x="1434601" y="3750294"/>
          <a:ext cx="2602402" cy="1561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Разнообразие совместной деятельности</a:t>
          </a:r>
        </a:p>
      </dsp:txBody>
      <dsp:txXfrm>
        <a:off x="1434601" y="3750294"/>
        <a:ext cx="2602402" cy="1561441"/>
      </dsp:txXfrm>
    </dsp:sp>
    <dsp:sp modelId="{9E432618-18BB-4EC9-ACBD-D8CF92A37117}">
      <dsp:nvSpPr>
        <dsp:cNvPr id="0" name=""/>
        <dsp:cNvSpPr/>
      </dsp:nvSpPr>
      <dsp:spPr>
        <a:xfrm>
          <a:off x="4297243" y="3750294"/>
          <a:ext cx="2602402" cy="1561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Создание для каждого члена коллектива ситуаций успеха</a:t>
          </a:r>
        </a:p>
      </dsp:txBody>
      <dsp:txXfrm>
        <a:off x="4297243" y="3750294"/>
        <a:ext cx="2602402" cy="1561441"/>
      </dsp:txXfrm>
    </dsp:sp>
    <dsp:sp modelId="{A9F34BC5-206E-4912-8496-3ADC29B6893F}">
      <dsp:nvSpPr>
        <dsp:cNvPr id="0" name=""/>
        <dsp:cNvSpPr/>
      </dsp:nvSpPr>
      <dsp:spPr>
        <a:xfrm>
          <a:off x="7159886" y="3750294"/>
          <a:ext cx="2602402" cy="1561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Фиксация результатов совместной деятельности в видимые объекты</a:t>
          </a:r>
        </a:p>
      </dsp:txBody>
      <dsp:txXfrm>
        <a:off x="7159886" y="3750294"/>
        <a:ext cx="2602402" cy="15614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2D6E83-F8C4-4103-B8D0-DA7F67AE7F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825739-5901-4304-9D51-460F23800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E1F82D-0D3F-4343-AE97-DBEEE645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D896-1CA8-47C0-B846-1B8E16CF2540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949D90-5661-40A7-9E99-A0C912B8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8E71DF-E6CA-4D85-8EFB-18F0DA199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324A-3388-4BB6-8055-E3616ECEA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385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AA6F97-B9C0-45FE-B428-B9CDC87AE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B31D945-DCE4-4B5A-8EA7-599F1688F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E0F4EA-286A-404C-B65C-EA2F1DC61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D896-1CA8-47C0-B846-1B8E16CF2540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913D19-5588-461B-9D52-C2F3C8E5F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D683C2-CDC2-4350-A846-548A46EF8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324A-3388-4BB6-8055-E3616ECEA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56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6584707-6B0E-4C3E-97A2-0C47603DD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005CB4-FF40-48C8-A760-83B00D75DC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084E22-2F9A-46DF-BC4E-E7854689F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D896-1CA8-47C0-B846-1B8E16CF2540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DBB551-6CB2-4914-871F-869088770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9CE9E5-1087-43D4-AB20-6A188AF08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324A-3388-4BB6-8055-E3616ECEA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66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DF1B19-4785-4B73-A67F-092D79CA8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BE1CDD-6E41-4D0A-8523-04309C869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A38906-2107-4ECB-97F6-538619238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D896-1CA8-47C0-B846-1B8E16CF2540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EB1713-2D1C-49BC-A995-3F5DBE21E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442D52-8CF4-4684-8EAD-1CB74EA6C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324A-3388-4BB6-8055-E3616ECEA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95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406E40-9D9E-49AB-B1B3-BFEADE2CF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E5AC00-9EEB-46ED-A234-21C7C217D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3C12FF-589E-43D0-BBBA-ABBBC26F8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D896-1CA8-47C0-B846-1B8E16CF2540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C6AFC9-FA83-40AA-9A61-31699E525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73A103-94F7-4A12-A4C3-A71A5E17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324A-3388-4BB6-8055-E3616ECEA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77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8CC96C-0FAD-4D46-AC86-4D753570C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B46A8A-F414-4016-BD5A-9348AC5E9D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DB70C7-D1E5-4969-A101-7DC3BCCFEF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0A87E9-F08C-4282-A6C1-BBA73C550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D896-1CA8-47C0-B846-1B8E16CF2540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44170-DB61-4138-97AD-D1171569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63750E-81A3-4C69-B8AF-69CA1E35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324A-3388-4BB6-8055-E3616ECEA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622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AC52F-493D-4776-B85E-77E3142A2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C38111-E1FC-46AE-8C14-76C4F0E0B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B9E023-A1C1-4C70-9B05-8AE9630B9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24B5812-5ECC-4389-B6D2-C3785F93E1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5C22AFA-3668-456C-8E69-18C08FAB7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527812A-AB8A-4C6E-AB6C-24ADB7CC3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D896-1CA8-47C0-B846-1B8E16CF2540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83008C3-D750-4F8D-864B-7E4840D96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967A70D-2076-499F-971B-9465D62F8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324A-3388-4BB6-8055-E3616ECEA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46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7C47DE-A751-4C8E-A888-C931352ED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4010A8C-D1CC-4489-9FD8-B705A6834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D896-1CA8-47C0-B846-1B8E16CF2540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46AAAB1-98BB-4337-AC16-091D5DD7F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390AFF5-A582-4E74-A800-EFBC7D20A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324A-3388-4BB6-8055-E3616ECEA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020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7BA45AE-5F5D-4B59-AF2D-10C7FE851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D896-1CA8-47C0-B846-1B8E16CF2540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8C7987A-C91F-4E98-8258-2789CDD1B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BAC0B4-676A-40A2-9E34-57CA31D83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324A-3388-4BB6-8055-E3616ECEA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856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1D842F-BD19-4857-BB66-BFDDBD6E3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A4C4F5-17E8-4AD4-8F9A-8A647722B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28F84D-31F3-44A7-89D3-B6C3D0BEC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F9959E-5C09-4E55-9FD1-E0F736085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D896-1CA8-47C0-B846-1B8E16CF2540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1729C4-F477-4555-A75D-962D4700B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E69ACB-A223-4182-8C6B-8C40BAD8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324A-3388-4BB6-8055-E3616ECEA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52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31D4B-372F-491F-A800-D86C58748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5BD0780-FD10-4F8B-9E87-43D3E1EBC8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45031C-F064-4CBD-A96C-686B7E913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2B532D-64F6-40F8-9F01-F75FD3C01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D896-1CA8-47C0-B846-1B8E16CF2540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9923BE-91CD-4292-AF64-2C26F3A00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0069ED-E284-4C46-981A-9F812D121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324A-3388-4BB6-8055-E3616ECEA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6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A39C89-EB96-451C-8F09-FDD7FCCB4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63F845-2A9F-42F5-B644-7D0E0CEE4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0EBA60-7A91-4E97-A158-ABA3E8CA6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4D896-1CA8-47C0-B846-1B8E16CF2540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7C7B99-E526-4137-BDD9-97E34FE1DE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464A54-8318-4C2B-8C60-FEED0B82E2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9324A-3388-4BB6-8055-E3616ECEA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82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35692D-58BC-4D3F-B308-9483CD699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117" y="1831664"/>
            <a:ext cx="10921525" cy="2387600"/>
          </a:xfrm>
        </p:spPr>
        <p:txBody>
          <a:bodyPr>
            <a:noAutofit/>
          </a:bodyPr>
          <a:lstStyle/>
          <a:p>
            <a:r>
              <a:rPr lang="ru-RU" sz="4400" b="1" dirty="0"/>
              <a:t>Мишени и педагогические</a:t>
            </a:r>
            <a:br>
              <a:rPr lang="ru-RU" sz="4400" b="1" dirty="0"/>
            </a:br>
            <a:r>
              <a:rPr lang="ru-RU" sz="4400" b="1" dirty="0"/>
              <a:t>условия формирования</a:t>
            </a:r>
            <a:br>
              <a:rPr lang="ru-RU" sz="4400" b="1" dirty="0"/>
            </a:br>
            <a:r>
              <a:rPr lang="ru-RU" sz="4400" b="1" dirty="0"/>
              <a:t>коллектива подростков;</a:t>
            </a:r>
            <a:br>
              <a:rPr lang="ru-RU" sz="4400" b="1" dirty="0"/>
            </a:br>
            <a:r>
              <a:rPr lang="ru-RU" sz="4400" b="1" dirty="0"/>
              <a:t>конфликтность подростков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66881F8-AF05-48E4-837F-9CCB7CE735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913" y="4388252"/>
            <a:ext cx="9144000" cy="1655762"/>
          </a:xfrm>
        </p:spPr>
        <p:txBody>
          <a:bodyPr/>
          <a:lstStyle/>
          <a:p>
            <a:r>
              <a:rPr lang="ru-RU" dirty="0"/>
              <a:t>Разбор сложных случаев на</a:t>
            </a:r>
            <a:br>
              <a:rPr lang="ru-RU" dirty="0"/>
            </a:br>
            <a:r>
              <a:rPr lang="ru-RU" dirty="0"/>
              <a:t>практике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B2C62B-5423-4A97-A61E-D4488FE5B65A}"/>
              </a:ext>
            </a:extLst>
          </p:cNvPr>
          <p:cNvSpPr txBox="1"/>
          <p:nvPr/>
        </p:nvSpPr>
        <p:spPr>
          <a:xfrm>
            <a:off x="7236864" y="5970661"/>
            <a:ext cx="463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Москаленко Галина Владимировна,</a:t>
            </a:r>
          </a:p>
          <a:p>
            <a:pPr algn="ctr"/>
            <a:r>
              <a:rPr lang="ru-RU" dirty="0"/>
              <a:t>психолог-консультант, клинический психолог</a:t>
            </a:r>
          </a:p>
        </p:txBody>
      </p:sp>
    </p:spTree>
    <p:extLst>
      <p:ext uri="{BB962C8B-B14F-4D97-AF65-F5344CB8AC3E}">
        <p14:creationId xmlns:p14="http://schemas.microsoft.com/office/powerpoint/2010/main" val="2321226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E96921-2E58-4F50-8A20-BA2A51BB9EDB}"/>
              </a:ext>
            </a:extLst>
          </p:cNvPr>
          <p:cNvSpPr txBox="1"/>
          <p:nvPr/>
        </p:nvSpPr>
        <p:spPr>
          <a:xfrm rot="16200000">
            <a:off x="-1179590" y="3062800"/>
            <a:ext cx="3943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Пример анализа поведения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43A1715-E84B-4B8C-8059-635E7953DD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445" y="0"/>
            <a:ext cx="101358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170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1C575C-61F0-4FF6-BDCC-DF9E3AA4FE0D}"/>
              </a:ext>
            </a:extLst>
          </p:cNvPr>
          <p:cNvSpPr txBox="1"/>
          <p:nvPr/>
        </p:nvSpPr>
        <p:spPr>
          <a:xfrm>
            <a:off x="1674280" y="0"/>
            <a:ext cx="9233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Когнитивные искажения, препятствующие пониманию поведения других людей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C787F5C-DF7E-43A9-BDAF-E455055D9D54}"/>
              </a:ext>
            </a:extLst>
          </p:cNvPr>
          <p:cNvSpPr/>
          <p:nvPr/>
        </p:nvSpPr>
        <p:spPr>
          <a:xfrm>
            <a:off x="168067" y="369044"/>
            <a:ext cx="11659312" cy="6488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450"/>
              </a:spcBef>
              <a:buFont typeface="+mj-lt"/>
              <a:buAutoNum type="arabicPeriod"/>
            </a:pPr>
            <a:r>
              <a:rPr lang="ru-RU" altLang="ru-RU" sz="1700" b="1" dirty="0">
                <a:cs typeface="Golos Text" panose="020B0503020202020204" pitchFamily="34" charset="-52"/>
              </a:rPr>
              <a:t>Эвристика аффекта </a:t>
            </a:r>
            <a:r>
              <a:rPr lang="ru-RU" altLang="ru-RU" sz="1700" dirty="0">
                <a:cs typeface="Golos Text" panose="020B0503020202020204" pitchFamily="34" charset="-52"/>
              </a:rPr>
              <a:t>– принятие решений под влиянием эмоций.</a:t>
            </a:r>
          </a:p>
          <a:p>
            <a:pPr marL="342900" indent="-342900" algn="just">
              <a:spcBef>
                <a:spcPts val="450"/>
              </a:spcBef>
              <a:buFont typeface="+mj-lt"/>
              <a:buAutoNum type="arabicPeriod"/>
            </a:pPr>
            <a:r>
              <a:rPr lang="ru-RU" altLang="ru-RU" sz="1700" b="1" dirty="0">
                <a:cs typeface="Golos Text" panose="020B0503020202020204" pitchFamily="34" charset="-52"/>
              </a:rPr>
              <a:t>Эвристика репрезентативности </a:t>
            </a:r>
            <a:r>
              <a:rPr lang="ru-RU" altLang="ru-RU" sz="1700" dirty="0">
                <a:cs typeface="Golos Text" panose="020B0503020202020204" pitchFamily="34" charset="-52"/>
              </a:rPr>
              <a:t>– отнесение человека к некой группе людей из-за наличия у него свойств, характерных для этой группы.</a:t>
            </a:r>
          </a:p>
          <a:p>
            <a:pPr marL="342900" indent="-342900" algn="just">
              <a:spcBef>
                <a:spcPts val="450"/>
              </a:spcBef>
              <a:buFont typeface="+mj-lt"/>
              <a:buAutoNum type="arabicPeriod"/>
            </a:pPr>
            <a:r>
              <a:rPr lang="ru-RU" altLang="ru-RU" sz="1700" b="1" dirty="0">
                <a:cs typeface="Golos Text" panose="020B0503020202020204" pitchFamily="34" charset="-52"/>
              </a:rPr>
              <a:t>Эффект позитивности </a:t>
            </a:r>
            <a:r>
              <a:rPr lang="ru-RU" altLang="ru-RU" sz="1700" dirty="0">
                <a:cs typeface="Golos Text" panose="020B0503020202020204" pitchFamily="34" charset="-52"/>
              </a:rPr>
              <a:t>– склонность обращать внимание на позитивную информацию или события, игнорируя негативную.</a:t>
            </a:r>
          </a:p>
          <a:p>
            <a:pPr marL="342900" indent="-342900" algn="just">
              <a:spcBef>
                <a:spcPts val="450"/>
              </a:spcBef>
              <a:buFont typeface="+mj-lt"/>
              <a:buAutoNum type="arabicPeriod"/>
            </a:pPr>
            <a:r>
              <a:rPr lang="ru-RU" altLang="ru-RU" sz="1700" b="1" dirty="0">
                <a:cs typeface="Golos Text" panose="020B0503020202020204" pitchFamily="34" charset="-52"/>
              </a:rPr>
              <a:t>Эффект дезинформации </a:t>
            </a:r>
            <a:r>
              <a:rPr lang="ru-RU" altLang="ru-RU" sz="1700" dirty="0">
                <a:cs typeface="Golos Text" panose="020B0503020202020204" pitchFamily="34" charset="-52"/>
              </a:rPr>
              <a:t>– исходная достоверная информация и полученная позже дезинформация смешиваются, создавая новое недостоверное видение некоего события.</a:t>
            </a:r>
          </a:p>
          <a:p>
            <a:pPr marL="342900" indent="-342900" algn="just">
              <a:spcBef>
                <a:spcPts val="450"/>
              </a:spcBef>
              <a:buFont typeface="+mj-lt"/>
              <a:buAutoNum type="arabicPeriod"/>
            </a:pPr>
            <a:r>
              <a:rPr lang="ru-RU" altLang="ru-RU" sz="1700" b="1" dirty="0">
                <a:cs typeface="Golos Text" panose="020B0503020202020204" pitchFamily="34" charset="-52"/>
              </a:rPr>
              <a:t>Внутригрупповой фаворитизм</a:t>
            </a:r>
            <a:r>
              <a:rPr lang="ru-RU" altLang="ru-RU" sz="1700" dirty="0">
                <a:cs typeface="Golos Text" panose="020B0503020202020204" pitchFamily="34" charset="-52"/>
              </a:rPr>
              <a:t> – приписывание членам своей группы (семье, трудовому коллективу, группе друзей, согражданам) больше положительных качеств, чем представителям других групп.</a:t>
            </a:r>
          </a:p>
          <a:p>
            <a:pPr marL="342900" indent="-342900" algn="just">
              <a:spcBef>
                <a:spcPts val="450"/>
              </a:spcBef>
              <a:buFont typeface="+mj-lt"/>
              <a:buAutoNum type="arabicPeriod"/>
            </a:pPr>
            <a:r>
              <a:rPr lang="ru-RU" altLang="ru-RU" sz="1700" b="1" dirty="0">
                <a:cs typeface="Golos Text" panose="020B0503020202020204" pitchFamily="34" charset="-52"/>
              </a:rPr>
              <a:t>Эффект присоединения к большинству </a:t>
            </a:r>
            <a:r>
              <a:rPr lang="ru-RU" altLang="ru-RU" sz="1700" dirty="0">
                <a:cs typeface="Golos Text" panose="020B0503020202020204" pitchFamily="34" charset="-52"/>
              </a:rPr>
              <a:t>– тенденция разделять убеждения и следовать действиям других людей, если эти убеждения и действия становятся распространенными и популярными.</a:t>
            </a:r>
          </a:p>
          <a:p>
            <a:pPr marL="342900" indent="-342900" algn="just">
              <a:spcBef>
                <a:spcPts val="450"/>
              </a:spcBef>
              <a:buFont typeface="+mj-lt"/>
              <a:buAutoNum type="arabicPeriod"/>
            </a:pPr>
            <a:r>
              <a:rPr lang="ru-RU" altLang="ru-RU" sz="1700" b="1" dirty="0">
                <a:cs typeface="Golos Text" panose="020B0503020202020204" pitchFamily="34" charset="-52"/>
              </a:rPr>
              <a:t>Эффект первичности</a:t>
            </a:r>
            <a:r>
              <a:rPr lang="ru-RU" altLang="ru-RU" sz="1700" dirty="0">
                <a:cs typeface="Golos Text" panose="020B0503020202020204" pitchFamily="34" charset="-52"/>
              </a:rPr>
              <a:t> – та информация, которую человек первой получил, воспринимается более достоверной, чем появившаяся потом.</a:t>
            </a:r>
          </a:p>
          <a:p>
            <a:pPr marL="342900" indent="-342900" algn="just">
              <a:spcBef>
                <a:spcPts val="450"/>
              </a:spcBef>
              <a:buFont typeface="+mj-lt"/>
              <a:buAutoNum type="arabicPeriod"/>
            </a:pPr>
            <a:r>
              <a:rPr lang="ru-RU" altLang="ru-RU" sz="1700" b="1" dirty="0">
                <a:cs typeface="Golos Text" panose="020B0503020202020204" pitchFamily="34" charset="-52"/>
              </a:rPr>
              <a:t>Эффект контраста </a:t>
            </a:r>
            <a:r>
              <a:rPr lang="ru-RU" altLang="ru-RU" sz="1700" dirty="0">
                <a:cs typeface="Golos Text" panose="020B0503020202020204" pitchFamily="34" charset="-52"/>
              </a:rPr>
              <a:t>– если воспринимая информация/наблюдаемое событие в сравнении с недавней информацией/событием выделяется в позитивную или негативную стороны, то она будет преувеличена или приуменьшена.</a:t>
            </a:r>
          </a:p>
          <a:p>
            <a:pPr marL="342900" indent="-342900" algn="just">
              <a:spcBef>
                <a:spcPts val="450"/>
              </a:spcBef>
              <a:buFont typeface="+mj-lt"/>
              <a:buAutoNum type="arabicPeriod"/>
            </a:pPr>
            <a:r>
              <a:rPr lang="ru-RU" altLang="ru-RU" sz="1700" b="1" dirty="0">
                <a:cs typeface="Golos Text" panose="020B0503020202020204" pitchFamily="34" charset="-52"/>
              </a:rPr>
              <a:t>Эффект ложной уникальности </a:t>
            </a:r>
            <a:r>
              <a:rPr lang="ru-RU" altLang="ru-RU" sz="1700" dirty="0">
                <a:cs typeface="Golos Text" panose="020B0503020202020204" pitchFamily="34" charset="-52"/>
              </a:rPr>
              <a:t>– уверенность человека в том, что его положительные свойства, способности, переживания, мысли и пр. характерны только для него.</a:t>
            </a:r>
          </a:p>
          <a:p>
            <a:pPr marL="342900" indent="-342900" algn="just">
              <a:spcBef>
                <a:spcPts val="450"/>
              </a:spcBef>
              <a:buFont typeface="+mj-lt"/>
              <a:buAutoNum type="arabicPeriod"/>
            </a:pPr>
            <a:r>
              <a:rPr lang="ru-RU" altLang="ru-RU" sz="1700" b="1" dirty="0">
                <a:cs typeface="Golos Text" panose="020B0503020202020204" pitchFamily="34" charset="-52"/>
              </a:rPr>
              <a:t>Фундаментальная ошибка атрибуции </a:t>
            </a:r>
            <a:r>
              <a:rPr lang="ru-RU" altLang="ru-RU" sz="1700" dirty="0">
                <a:cs typeface="Golos Text" panose="020B0503020202020204" pitchFamily="34" charset="-52"/>
              </a:rPr>
              <a:t>– склонность человека объяснять поведение других людей влиянием их личности, а своё –  внешними обстоятельствами.</a:t>
            </a:r>
          </a:p>
          <a:p>
            <a:pPr marL="342900" indent="-342900" algn="just">
              <a:spcBef>
                <a:spcPts val="450"/>
              </a:spcBef>
              <a:buFont typeface="+mj-lt"/>
              <a:buAutoNum type="arabicPeriod"/>
            </a:pPr>
            <a:r>
              <a:rPr lang="ru-RU" altLang="ru-RU" sz="1700" b="1" dirty="0">
                <a:cs typeface="Golos Text" panose="020B0503020202020204" pitchFamily="34" charset="-52"/>
              </a:rPr>
              <a:t>Иллюзия прозрачности</a:t>
            </a:r>
            <a:r>
              <a:rPr lang="ru-RU" altLang="ru-RU" sz="1700" dirty="0">
                <a:cs typeface="Golos Text" panose="020B0503020202020204" pitchFamily="34" charset="-52"/>
              </a:rPr>
              <a:t> – склонность переоценивать свою способность и способность других людей понимать друг друга.</a:t>
            </a:r>
          </a:p>
        </p:txBody>
      </p:sp>
    </p:spTree>
    <p:extLst>
      <p:ext uri="{BB962C8B-B14F-4D97-AF65-F5344CB8AC3E}">
        <p14:creationId xmlns:p14="http://schemas.microsoft.com/office/powerpoint/2010/main" val="2798969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A152AB-B7BD-4B50-BC9A-E94610E4BC12}"/>
              </a:ext>
            </a:extLst>
          </p:cNvPr>
          <p:cNvSpPr txBox="1"/>
          <p:nvPr/>
        </p:nvSpPr>
        <p:spPr>
          <a:xfrm>
            <a:off x="3174590" y="284934"/>
            <a:ext cx="584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ПСИХОЛОГИЧЕСКИЕ ОСНОВЫ ПОВЕДЕНИЯ ПОДРОСТКОВ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E478EB53-ED6C-4438-BAE3-F0D6AE2AC0A4}"/>
              </a:ext>
            </a:extLst>
          </p:cNvPr>
          <p:cNvGraphicFramePr>
            <a:graphicFrameLocks noGrp="1"/>
          </p:cNvGraphicFramePr>
          <p:nvPr/>
        </p:nvGraphicFramePr>
        <p:xfrm>
          <a:off x="424916" y="950575"/>
          <a:ext cx="11342167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7265">
                  <a:extLst>
                    <a:ext uri="{9D8B030D-6E8A-4147-A177-3AD203B41FA5}">
                      <a16:colId xmlns:a16="http://schemas.microsoft.com/office/drawing/2014/main" val="679002681"/>
                    </a:ext>
                  </a:extLst>
                </a:gridCol>
                <a:gridCol w="8304902">
                  <a:extLst>
                    <a:ext uri="{9D8B030D-6E8A-4147-A177-3AD203B41FA5}">
                      <a16:colId xmlns:a16="http://schemas.microsoft.com/office/drawing/2014/main" val="1595328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Компоненты поведенческого акта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Специфика возрастного функционирования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310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Ощущение и восприятие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/>
                        <a:t>Как у взрослых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728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Память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/>
                        <a:t>Появляется логическая память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790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Мышление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Развивается ло</a:t>
                      </a:r>
                      <a:r>
                        <a:rPr lang="ru-RU" sz="2000" b="0" dirty="0"/>
                        <a:t>гическое мышление, может анализировать абстрактные идеи, оперировать гипотезами, пробовать нестандартный подход к известной проблеме, появляется критичность, появляется индивидуальный стиль мышления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72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Эмоции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/>
                        <a:t>Могут быть перепады настроения, преобладает агрессивность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525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Ведущая потребность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/>
                        <a:t>Общение со сверстниками, принадлежность к группе, в автономии и самоутверждении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921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Ведущая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/>
                        <a:t>Интимно-личностное общение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057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Новообразование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/>
                        <a:t>Чувство взрослости и множество внутриличностных конфликтов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49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918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CB3C2D-BCD2-4AF3-B3A2-D12E85E7F7B1}"/>
              </a:ext>
            </a:extLst>
          </p:cNvPr>
          <p:cNvSpPr txBox="1"/>
          <p:nvPr/>
        </p:nvSpPr>
        <p:spPr>
          <a:xfrm>
            <a:off x="3234287" y="96253"/>
            <a:ext cx="57234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Типичные подростковые поведенческие реакции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473B2F-27E7-4CFA-9DBA-6E7DA47A5BD8}"/>
              </a:ext>
            </a:extLst>
          </p:cNvPr>
          <p:cNvSpPr txBox="1"/>
          <p:nvPr/>
        </p:nvSpPr>
        <p:spPr>
          <a:xfrm>
            <a:off x="405063" y="585066"/>
            <a:ext cx="1138187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b="1" dirty="0"/>
              <a:t>Реакция увлечения (часто меняется)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Варианты: интеллектуально-эстетические (глубокий интерес к любимому занятию), телесно-мануальные (развитие и улучшение своего тела), накопительские (коллекционирование чего-либо), информационно-коммуникативные (стремление получить новую информацию, общаться со сверстниками).</a:t>
            </a:r>
          </a:p>
          <a:p>
            <a:pPr algn="just"/>
            <a:endParaRPr lang="ru-RU" dirty="0"/>
          </a:p>
          <a:p>
            <a:pPr algn="just"/>
            <a:r>
              <a:rPr lang="ru-RU" b="1" dirty="0"/>
              <a:t>2. Реакция группирования.</a:t>
            </a:r>
          </a:p>
          <a:p>
            <a:pPr algn="just"/>
            <a:r>
              <a:rPr lang="ru-RU" dirty="0"/>
              <a:t>Потребность в интимно-личностном общении со сверстниками, в формировании неформальных групп (компаний), стремление быть частью референтной группы.</a:t>
            </a:r>
          </a:p>
          <a:p>
            <a:pPr algn="just"/>
            <a:endParaRPr lang="ru-RU" dirty="0"/>
          </a:p>
          <a:p>
            <a:pPr algn="just"/>
            <a:r>
              <a:rPr lang="ru-RU" b="1" dirty="0"/>
              <a:t>3. Реакция эмансипации.</a:t>
            </a:r>
          </a:p>
          <a:p>
            <a:pPr algn="just"/>
            <a:r>
              <a:rPr lang="ru-RU" dirty="0"/>
              <a:t>С одной стороны стремление освободиться от опеки родителей, но с другой – отчаянная нужда в их заботе, любви и опеке.</a:t>
            </a:r>
          </a:p>
          <a:p>
            <a:pPr algn="just"/>
            <a:endParaRPr lang="ru-RU" dirty="0"/>
          </a:p>
          <a:p>
            <a:pPr algn="just"/>
            <a:r>
              <a:rPr lang="ru-RU" b="1" dirty="0"/>
              <a:t>4. Реакция, связанная с формирующимся самосознанием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Поиски ответов на вопрос «Кто я?» могут сопровождаться экспериментированием с поведением, нарушением социальных норм, вызывающим поведением или, напротив, обнаруживается замкнутость и отстраненность.</a:t>
            </a:r>
          </a:p>
          <a:p>
            <a:pPr algn="just"/>
            <a:endParaRPr lang="ru-RU" dirty="0"/>
          </a:p>
          <a:p>
            <a:pPr algn="just"/>
            <a:r>
              <a:rPr lang="ru-RU" b="1" dirty="0"/>
              <a:t>5. Реакция, связанная с возникновением сексуального влечения.</a:t>
            </a:r>
          </a:p>
          <a:p>
            <a:pPr algn="just"/>
            <a:r>
              <a:rPr lang="ru-RU" dirty="0"/>
              <a:t>Экспериментирование со внешностью, мастурбация, первый сексуальный опыт. Борьба между любопытством попробовать, идеализацией сексуальных и романтических отношений и стыдом. Идеализация объекта влечения. Невозможность увидеть в одном человеке и объект любви, и сексуального партнера.</a:t>
            </a:r>
          </a:p>
        </p:txBody>
      </p:sp>
    </p:spTree>
    <p:extLst>
      <p:ext uri="{BB962C8B-B14F-4D97-AF65-F5344CB8AC3E}">
        <p14:creationId xmlns:p14="http://schemas.microsoft.com/office/powerpoint/2010/main" val="4095066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8ED39B-9FF3-4FA0-91A1-0102009B7226}"/>
              </a:ext>
            </a:extLst>
          </p:cNvPr>
          <p:cNvSpPr txBox="1"/>
          <p:nvPr/>
        </p:nvSpPr>
        <p:spPr>
          <a:xfrm>
            <a:off x="4302335" y="102550"/>
            <a:ext cx="3587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Интеракция (взаимодействие)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9D3F17-D1BB-4370-B661-9985095BC4D7}"/>
              </a:ext>
            </a:extLst>
          </p:cNvPr>
          <p:cNvSpPr txBox="1"/>
          <p:nvPr/>
        </p:nvSpPr>
        <p:spPr>
          <a:xfrm>
            <a:off x="311626" y="502660"/>
            <a:ext cx="5657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Интеракция</a:t>
            </a:r>
            <a:r>
              <a:rPr lang="ru-RU" dirty="0"/>
              <a:t> – процесс взаимодействия между людьми.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2ECE439-96DD-417E-9471-C8960D90A32E}"/>
              </a:ext>
            </a:extLst>
          </p:cNvPr>
          <p:cNvSpPr/>
          <p:nvPr/>
        </p:nvSpPr>
        <p:spPr>
          <a:xfrm>
            <a:off x="600876" y="1128043"/>
            <a:ext cx="2794475" cy="70788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Кооперация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815F75F8-BA60-44A6-852F-402C82C6A681}"/>
              </a:ext>
            </a:extLst>
          </p:cNvPr>
          <p:cNvSpPr/>
          <p:nvPr/>
        </p:nvSpPr>
        <p:spPr>
          <a:xfrm>
            <a:off x="4417703" y="1128043"/>
            <a:ext cx="2794475" cy="70788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Конкуренция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EB482415-7444-49A4-9729-18558410FC85}"/>
              </a:ext>
            </a:extLst>
          </p:cNvPr>
          <p:cNvSpPr/>
          <p:nvPr/>
        </p:nvSpPr>
        <p:spPr>
          <a:xfrm>
            <a:off x="8234530" y="1128043"/>
            <a:ext cx="2794475" cy="70788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Противостояние</a:t>
            </a:r>
          </a:p>
          <a:p>
            <a:pPr algn="ctr"/>
            <a:r>
              <a:rPr lang="ru-RU" dirty="0"/>
              <a:t>(конфликт)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D1DE64-89E1-4C95-A5BF-62B987482806}"/>
              </a:ext>
            </a:extLst>
          </p:cNvPr>
          <p:cNvSpPr txBox="1"/>
          <p:nvPr/>
        </p:nvSpPr>
        <p:spPr>
          <a:xfrm>
            <a:off x="311626" y="2160286"/>
            <a:ext cx="11689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Ключевой фактор успешности/неуспешности интеракции – </a:t>
            </a:r>
            <a:r>
              <a:rPr lang="ru-RU" b="1" dirty="0"/>
              <a:t>совместимость</a:t>
            </a:r>
            <a:r>
              <a:rPr lang="ru-RU" dirty="0"/>
              <a:t> (оптимальное сочетание психофизиологических, психологических и социально-психологических характеристик участников взаимодействия по принципам </a:t>
            </a:r>
            <a:r>
              <a:rPr lang="ru-RU" u="sng" dirty="0"/>
              <a:t>сходства и взаимодополняемости</a:t>
            </a:r>
            <a:r>
              <a:rPr lang="ru-RU" dirty="0"/>
              <a:t>).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88D7E88C-332C-4614-8CBD-DAAD87444F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0"/>
          <a:stretch/>
        </p:blipFill>
        <p:spPr bwMode="auto">
          <a:xfrm>
            <a:off x="5906845" y="3377602"/>
            <a:ext cx="5944564" cy="337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1F51BC4-4D9A-4B41-8661-5817DA497354}"/>
              </a:ext>
            </a:extLst>
          </p:cNvPr>
          <p:cNvSpPr txBox="1"/>
          <p:nvPr/>
        </p:nvSpPr>
        <p:spPr>
          <a:xfrm>
            <a:off x="340591" y="4466361"/>
            <a:ext cx="52196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Групповая динамика </a:t>
            </a:r>
            <a:r>
              <a:rPr lang="ru-RU" dirty="0"/>
              <a:t>– процессы и состояния, которые одновременно происходят в группе в какую-то единицу времени и которые знаменуют собой развитие группы.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4DFE14-9D11-4ECA-8E04-6FE6F9205B72}"/>
              </a:ext>
            </a:extLst>
          </p:cNvPr>
          <p:cNvSpPr txBox="1"/>
          <p:nvPr/>
        </p:nvSpPr>
        <p:spPr>
          <a:xfrm>
            <a:off x="1418601" y="3996045"/>
            <a:ext cx="2750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Взаимодействие в группе</a:t>
            </a:r>
          </a:p>
        </p:txBody>
      </p:sp>
    </p:spTree>
    <p:extLst>
      <p:ext uri="{BB962C8B-B14F-4D97-AF65-F5344CB8AC3E}">
        <p14:creationId xmlns:p14="http://schemas.microsoft.com/office/powerpoint/2010/main" val="405873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39610" y="0"/>
            <a:ext cx="1131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Групповые процессы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4477" y="343160"/>
            <a:ext cx="1178304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 algn="just">
              <a:buAutoNum type="arabicPeriod"/>
            </a:pPr>
            <a:r>
              <a:rPr lang="ru-RU" sz="1600" b="1" dirty="0"/>
              <a:t>Общение</a:t>
            </a:r>
            <a:r>
              <a:rPr lang="ru-RU" sz="1600" dirty="0"/>
              <a:t> – процесс взаимного восприятия, обмена информацией и взаимодействия.</a:t>
            </a:r>
          </a:p>
          <a:p>
            <a:pPr marL="457189" indent="-457189" algn="just">
              <a:buAutoNum type="arabicPeriod"/>
            </a:pPr>
            <a:r>
              <a:rPr lang="ru-RU" sz="1600" b="1" dirty="0"/>
              <a:t>Консолидация</a:t>
            </a:r>
            <a:r>
              <a:rPr lang="ru-RU" sz="1600" dirty="0"/>
              <a:t> – процесс согласования членами группы в ходе совместной деятельности целей, норм, средств и способов деятельности.</a:t>
            </a:r>
          </a:p>
          <a:p>
            <a:pPr marL="457189" indent="-457189" algn="just">
              <a:buAutoNum type="arabicPeriod"/>
            </a:pPr>
            <a:r>
              <a:rPr lang="ru-RU" sz="1600" b="1" dirty="0"/>
              <a:t>Лидерство</a:t>
            </a:r>
            <a:r>
              <a:rPr lang="ru-RU" sz="1600" dirty="0"/>
              <a:t> - управление группой в ходе решения групповой задачи.</a:t>
            </a:r>
          </a:p>
          <a:p>
            <a:pPr marL="457189" indent="-457189" algn="just">
              <a:buAutoNum type="arabicPeriod"/>
            </a:pPr>
            <a:r>
              <a:rPr lang="ru-RU" sz="1600" b="1" dirty="0"/>
              <a:t>Конкуренция</a:t>
            </a:r>
            <a:r>
              <a:rPr lang="ru-RU" sz="1600" dirty="0"/>
              <a:t> - развитие взаимоотношений людей по поводу успехов в деятельности.</a:t>
            </a:r>
          </a:p>
          <a:p>
            <a:pPr marL="457189" indent="-457189" algn="just">
              <a:buAutoNum type="arabicPeriod"/>
            </a:pPr>
            <a:r>
              <a:rPr lang="ru-RU" sz="1600" b="1" dirty="0"/>
              <a:t>Адаптация</a:t>
            </a:r>
            <a:r>
              <a:rPr lang="ru-RU" sz="1600" dirty="0"/>
              <a:t> - взаимное приспособление членов группы друг к другу и к социальной среде.</a:t>
            </a:r>
          </a:p>
          <a:p>
            <a:pPr marL="457189" indent="-457189" algn="just">
              <a:buAutoNum type="arabicPeriod"/>
            </a:pPr>
            <a:r>
              <a:rPr lang="ru-RU" sz="1600" b="1" dirty="0"/>
              <a:t>Принятие групповых решений </a:t>
            </a:r>
            <a:r>
              <a:rPr lang="ru-RU" sz="1600" dirty="0"/>
              <a:t>- это разработка технологии совместной деятельности с целью достижения конечного результата.</a:t>
            </a:r>
          </a:p>
          <a:p>
            <a:pPr marL="457189" indent="-457189" algn="just">
              <a:buAutoNum type="arabicPeriod"/>
            </a:pPr>
            <a:r>
              <a:rPr lang="ru-RU" sz="1600" b="1" dirty="0"/>
              <a:t>Эмоциональная идентификация </a:t>
            </a:r>
            <a:r>
              <a:rPr lang="ru-RU" sz="1600" dirty="0"/>
              <a:t>- отождествление себя со всей группой как целостным образованием (подражание, </a:t>
            </a:r>
            <a:r>
              <a:rPr lang="ru-RU" sz="1600" dirty="0" err="1"/>
              <a:t>эмпатия</a:t>
            </a:r>
            <a:r>
              <a:rPr lang="ru-RU" sz="1600" dirty="0"/>
              <a:t>, проекция).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5070F2-B3AE-4190-93F3-D054E3EFD5EA}"/>
              </a:ext>
            </a:extLst>
          </p:cNvPr>
          <p:cNvSpPr txBox="1"/>
          <p:nvPr/>
        </p:nvSpPr>
        <p:spPr>
          <a:xfrm>
            <a:off x="4706809" y="2897705"/>
            <a:ext cx="2778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Групповые состояния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27E5F6-B64B-4FC9-ABB8-6AE8B9F5B27C}"/>
              </a:ext>
            </a:extLst>
          </p:cNvPr>
          <p:cNvSpPr txBox="1"/>
          <p:nvPr/>
        </p:nvSpPr>
        <p:spPr>
          <a:xfrm>
            <a:off x="237181" y="3221631"/>
            <a:ext cx="1175033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5875" algn="just">
              <a:buAutoNum type="arabicPeriod"/>
            </a:pPr>
            <a:r>
              <a:rPr lang="ru-RU" sz="1600" b="1" dirty="0"/>
              <a:t> Подготовленность</a:t>
            </a:r>
            <a:r>
              <a:rPr lang="ru-RU" sz="1600" dirty="0"/>
              <a:t> характеризуется степенью подготовки и готовности членов группы к решению поставленной задачи и формируется на основе процесса общения</a:t>
            </a:r>
          </a:p>
          <a:p>
            <a:pPr algn="just"/>
            <a:r>
              <a:rPr lang="ru-RU" sz="1600" b="1" dirty="0"/>
              <a:t>2. Направленность</a:t>
            </a:r>
            <a:r>
              <a:rPr lang="ru-RU" sz="1600" dirty="0"/>
              <a:t> характеризуется четким, согласованным и </a:t>
            </a:r>
            <a:r>
              <a:rPr lang="ru-RU" sz="1600" dirty="0" err="1"/>
              <a:t>интериоризированным</a:t>
            </a:r>
            <a:r>
              <a:rPr lang="ru-RU" sz="1600" dirty="0"/>
              <a:t> осознанием членами группы ее целей, интересов, норм, способов и средств деятельности, а также критериев оценки результатов.</a:t>
            </a:r>
          </a:p>
          <a:p>
            <a:pPr algn="just"/>
            <a:r>
              <a:rPr lang="ru-RU" sz="1600" b="1" dirty="0"/>
              <a:t>3. Организованность</a:t>
            </a:r>
            <a:r>
              <a:rPr lang="ru-RU" sz="1600" dirty="0"/>
              <a:t> характеризуется распределением ролей и статусов в группе и соответственно наличием формальной и неформальной структуры.</a:t>
            </a:r>
          </a:p>
          <a:p>
            <a:pPr algn="just"/>
            <a:r>
              <a:rPr lang="ru-RU" sz="1600" b="1" dirty="0"/>
              <a:t>4. Активность</a:t>
            </a:r>
            <a:r>
              <a:rPr lang="ru-RU" sz="1600" dirty="0"/>
              <a:t> характеризуется способностью группы совершать значимую деятельность и выражается в степени реализации физического и интеллектуального потенциала ее членов.</a:t>
            </a:r>
          </a:p>
          <a:p>
            <a:pPr algn="just"/>
            <a:r>
              <a:rPr lang="ru-RU" sz="1600" b="1" dirty="0"/>
              <a:t>5. Сплоченность</a:t>
            </a:r>
            <a:r>
              <a:rPr lang="ru-RU" sz="1600" dirty="0"/>
              <a:t> характеризуется устойчивостью и единством межличностных взаимоотношений и взаимодействий, что обеспечивает стабильность и преемственность деятельности группы.</a:t>
            </a:r>
          </a:p>
          <a:p>
            <a:pPr algn="just"/>
            <a:r>
              <a:rPr lang="ru-RU" sz="1600" b="1" dirty="0"/>
              <a:t>6. </a:t>
            </a:r>
            <a:r>
              <a:rPr lang="ru-RU" sz="1600" b="1" dirty="0" err="1"/>
              <a:t>Интегративность</a:t>
            </a:r>
            <a:r>
              <a:rPr lang="ru-RU" sz="1600" dirty="0"/>
              <a:t> характеризуется согласованностью и упорядоченностью внутригрупповых процессов.</a:t>
            </a:r>
          </a:p>
          <a:p>
            <a:pPr algn="just"/>
            <a:r>
              <a:rPr lang="ru-RU" sz="1600" b="1" dirty="0"/>
              <a:t>7. </a:t>
            </a:r>
            <a:r>
              <a:rPr lang="ru-RU" sz="1600" b="1" dirty="0" err="1"/>
              <a:t>Референтность</a:t>
            </a:r>
            <a:r>
              <a:rPr lang="ru-RU" sz="1600" dirty="0"/>
              <a:t> характеризуется тем, что членство в группе представляется для людей наиболее ценным и значимым</a:t>
            </a:r>
          </a:p>
          <a:p>
            <a:pPr marL="342900" indent="-342900" algn="just">
              <a:buAutoNum type="arabicPeriod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4905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AD91DD-0962-4571-9C51-54F632D114D0}"/>
              </a:ext>
            </a:extLst>
          </p:cNvPr>
          <p:cNvSpPr txBox="1"/>
          <p:nvPr/>
        </p:nvSpPr>
        <p:spPr>
          <a:xfrm>
            <a:off x="1200931" y="119123"/>
            <a:ext cx="9790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Педагогические условия, способствующие формированию подросткового коллектива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C7710368-12C9-43BF-811D-6E643074BB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9021659"/>
              </p:ext>
            </p:extLst>
          </p:nvPr>
        </p:nvGraphicFramePr>
        <p:xfrm>
          <a:off x="497554" y="796578"/>
          <a:ext cx="1119689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1425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4E0B92-565B-4868-9D4E-D6923179206A}"/>
              </a:ext>
            </a:extLst>
          </p:cNvPr>
          <p:cNvSpPr txBox="1"/>
          <p:nvPr/>
        </p:nvSpPr>
        <p:spPr>
          <a:xfrm>
            <a:off x="1200930" y="213126"/>
            <a:ext cx="9790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Мишени формирования подросткового коллектива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E47286A7-4698-4012-9FDD-D4B1D8851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883032"/>
              </p:ext>
            </p:extLst>
          </p:nvPr>
        </p:nvGraphicFramePr>
        <p:xfrm>
          <a:off x="318092" y="758516"/>
          <a:ext cx="11555814" cy="4759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18423">
                  <a:extLst>
                    <a:ext uri="{9D8B030D-6E8A-4147-A177-3AD203B41FA5}">
                      <a16:colId xmlns:a16="http://schemas.microsoft.com/office/drawing/2014/main" val="1627940730"/>
                    </a:ext>
                  </a:extLst>
                </a:gridCol>
                <a:gridCol w="7537391">
                  <a:extLst>
                    <a:ext uri="{9D8B030D-6E8A-4147-A177-3AD203B41FA5}">
                      <a16:colId xmlns:a16="http://schemas.microsoft.com/office/drawing/2014/main" val="5721902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Мишень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Как создать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052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Эффект принадлежности к группе («Мы и они»)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Когнитивный аспект: сравнение своей группы с аналогичными по ряду значимых признаков</a:t>
                      </a:r>
                    </a:p>
                    <a:p>
                      <a:r>
                        <a:rPr lang="ru-RU" dirty="0"/>
                        <a:t>Эмоциональный аспект: переживание различных чувств (гордость/стыд, любовь/ненависть и пр.), ощущение поддержки</a:t>
                      </a:r>
                    </a:p>
                    <a:p>
                      <a:r>
                        <a:rPr lang="ru-RU" dirty="0"/>
                        <a:t>Поведенческий аспект: наличие очевидных различий с другими группами, наличие очевидных правил поведения как внутри группы, так и за её пределами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45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Ориентация и на процесс, и на результат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Процесс: стабильность, предсказуемость, последовательность.</a:t>
                      </a:r>
                    </a:p>
                    <a:p>
                      <a:r>
                        <a:rPr lang="ru-RU" dirty="0"/>
                        <a:t>Результат: посильная, но труднодостижимая цель, соревновательность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853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Ориентация и на общественную, и на индивидуальную цель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1. Создание личностного отношения (формирование мотивации). </a:t>
                      </a:r>
                    </a:p>
                    <a:p>
                      <a:r>
                        <a:rPr lang="ru-RU" dirty="0"/>
                        <a:t>2. Ознакомление на практике с составом будущей деятельности и итоговыми требованиями. 3. Практическое освоение действий с реальными предметами или их заместителями. 4. Речевое выполнение действий. 5. Выполнение действий в сопровождении внутренней речи. 6. Выполнение действий без сопровождения внутренней речи.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342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024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E96921-2E58-4F50-8A20-BA2A51BB9EDB}"/>
              </a:ext>
            </a:extLst>
          </p:cNvPr>
          <p:cNvSpPr txBox="1"/>
          <p:nvPr/>
        </p:nvSpPr>
        <p:spPr>
          <a:xfrm>
            <a:off x="3841312" y="128187"/>
            <a:ext cx="4509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err="1"/>
              <a:t>Совладание</a:t>
            </a:r>
            <a:r>
              <a:rPr lang="ru-RU" sz="2000" b="1" dirty="0"/>
              <a:t> со «сложными» случаями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5B322E-F94F-4686-B087-6FB683C3876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539" y="536628"/>
            <a:ext cx="7774922" cy="5003134"/>
          </a:xfrm>
          <a:prstGeom prst="rect">
            <a:avLst/>
          </a:prstGeom>
          <a:noFill/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3630701-C718-440A-A24C-53B3B4A5D5CE}"/>
              </a:ext>
            </a:extLst>
          </p:cNvPr>
          <p:cNvSpPr/>
          <p:nvPr/>
        </p:nvSpPr>
        <p:spPr>
          <a:xfrm>
            <a:off x="2501069" y="5548093"/>
            <a:ext cx="7053128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Рисунок. Схема развертывания поведенческого акта по П.К. Анохину</a:t>
            </a:r>
            <a:endParaRPr lang="ru-RU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986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E96921-2E58-4F50-8A20-BA2A51BB9EDB}"/>
              </a:ext>
            </a:extLst>
          </p:cNvPr>
          <p:cNvSpPr txBox="1"/>
          <p:nvPr/>
        </p:nvSpPr>
        <p:spPr>
          <a:xfrm rot="16200000">
            <a:off x="-1195621" y="3062800"/>
            <a:ext cx="3975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Вариант анализа поведения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F5591AC-8922-43CF-B44C-7E393374A1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252" y="0"/>
            <a:ext cx="9857574" cy="678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8725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1078</Words>
  <Application>Microsoft Office PowerPoint</Application>
  <PresentationFormat>Широкоэкранный</PresentationFormat>
  <Paragraphs>102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Мишени и педагогические условия формирования коллектива подростков; конфликтность подростков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Мишени и педагогические условия формирования коллектива подростков; конфликтность подростков</dc:title>
  <dc:creator>Галина Москаленко</dc:creator>
  <cp:lastModifiedBy>Галина Москаленко</cp:lastModifiedBy>
  <cp:revision>5</cp:revision>
  <dcterms:created xsi:type="dcterms:W3CDTF">2024-05-25T07:20:46Z</dcterms:created>
  <dcterms:modified xsi:type="dcterms:W3CDTF">2024-05-27T07:45:35Z</dcterms:modified>
</cp:coreProperties>
</file>