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8" r:id="rId4"/>
    <p:sldId id="269" r:id="rId5"/>
    <p:sldId id="280" r:id="rId6"/>
    <p:sldId id="281" r:id="rId7"/>
    <p:sldId id="260" r:id="rId8"/>
  </p:sldIdLst>
  <p:sldSz cx="9753600" cy="73152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39E"/>
    <a:srgbClr val="2E6CB8"/>
    <a:srgbClr val="176BCC"/>
    <a:srgbClr val="7D9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858" y="12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D2690-2A76-46EE-853F-7C4D9DC75B0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7701-991A-4FC0-8CDF-78003E8E3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7701-991A-4FC0-8CDF-78003E8E3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87440" y="39272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98528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45528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42276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8744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45528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42276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87440" y="291600"/>
            <a:ext cx="8777520" cy="566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98528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87440" y="277200"/>
            <a:ext cx="8777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-2017" r="103" b="44044"/>
          <a:stretch/>
        </p:blipFill>
        <p:spPr>
          <a:xfrm>
            <a:off x="373224" y="226100"/>
            <a:ext cx="9010440" cy="3486227"/>
          </a:xfrm>
          <a:prstGeom prst="rect">
            <a:avLst/>
          </a:prstGeom>
        </p:spPr>
      </p:pic>
      <p:sp>
        <p:nvSpPr>
          <p:cNvPr id="41" name="AutoShape 4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Freeform 6"/>
          <p:cNvSpPr/>
          <p:nvPr/>
        </p:nvSpPr>
        <p:spPr>
          <a:xfrm>
            <a:off x="489240" y="3416069"/>
            <a:ext cx="8030880" cy="1380960"/>
          </a:xfrm>
          <a:custGeom>
            <a:avLst/>
            <a:gdLst/>
            <a:ahLst/>
            <a:cxnLst/>
            <a:rect l="l" t="t" r="r" b="b"/>
            <a:pathLst>
              <a:path w="8031962" h="1382167">
                <a:moveTo>
                  <a:pt x="0" y="0"/>
                </a:moveTo>
                <a:lnTo>
                  <a:pt x="8031962" y="0"/>
                </a:lnTo>
                <a:lnTo>
                  <a:pt x="8031962" y="1382167"/>
                </a:lnTo>
                <a:lnTo>
                  <a:pt x="0" y="13821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TextBox 7"/>
          <p:cNvSpPr/>
          <p:nvPr/>
        </p:nvSpPr>
        <p:spPr>
          <a:xfrm>
            <a:off x="1008834" y="4829837"/>
            <a:ext cx="8224413" cy="10523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4292"/>
              </a:lnSpc>
            </a:pPr>
            <a:r>
              <a:rPr lang="ru-RU" sz="2800" b="1" strike="noStrike" spc="-160" dirty="0" smtClean="0">
                <a:solidFill>
                  <a:srgbClr val="B6DBD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ЦЕНТР ЗНАНИЙ В ОБЛАСТИ СОЦИАЛЬНОГО СПОРТА «СПОРТИСС»</a:t>
            </a:r>
            <a:endParaRPr lang="ru-RU" sz="2800" b="0" strike="noStrike" spc="-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0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4"/>
          <p:cNvSpPr/>
          <p:nvPr/>
        </p:nvSpPr>
        <p:spPr>
          <a:xfrm>
            <a:off x="816286" y="1714834"/>
            <a:ext cx="8609510" cy="4188465"/>
          </a:xfrm>
          <a:custGeom>
            <a:avLst/>
            <a:gdLst/>
            <a:ahLst/>
            <a:cxnLst/>
            <a:rect l="l" t="t" r="r" b="b"/>
            <a:pathLst>
              <a:path w="4923155" h="1461135">
                <a:moveTo>
                  <a:pt x="4693992" y="1460866"/>
                </a:moveTo>
                <a:lnTo>
                  <a:pt x="228599" y="1460866"/>
                </a:lnTo>
                <a:lnTo>
                  <a:pt x="182529" y="1456222"/>
                </a:lnTo>
                <a:lnTo>
                  <a:pt x="139618" y="1442901"/>
                </a:lnTo>
                <a:lnTo>
                  <a:pt x="100787" y="1421825"/>
                </a:lnTo>
                <a:lnTo>
                  <a:pt x="66955" y="1393911"/>
                </a:lnTo>
                <a:lnTo>
                  <a:pt x="39041" y="1360078"/>
                </a:lnTo>
                <a:lnTo>
                  <a:pt x="17964" y="1321247"/>
                </a:lnTo>
                <a:lnTo>
                  <a:pt x="4644" y="1278337"/>
                </a:lnTo>
                <a:lnTo>
                  <a:pt x="0" y="1232267"/>
                </a:lnTo>
                <a:lnTo>
                  <a:pt x="0" y="228599"/>
                </a:ln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599" y="0"/>
                </a:lnTo>
                <a:lnTo>
                  <a:pt x="4693992" y="0"/>
                </a:lnTo>
                <a:lnTo>
                  <a:pt x="4740062" y="4644"/>
                </a:lnTo>
                <a:lnTo>
                  <a:pt x="4782973" y="17964"/>
                </a:lnTo>
                <a:lnTo>
                  <a:pt x="4821804" y="39041"/>
                </a:lnTo>
                <a:lnTo>
                  <a:pt x="4855636" y="66955"/>
                </a:lnTo>
                <a:lnTo>
                  <a:pt x="4883550" y="100787"/>
                </a:lnTo>
                <a:lnTo>
                  <a:pt x="4904627" y="139618"/>
                </a:lnTo>
                <a:lnTo>
                  <a:pt x="4917947" y="182529"/>
                </a:lnTo>
                <a:lnTo>
                  <a:pt x="4922591" y="228599"/>
                </a:lnTo>
                <a:lnTo>
                  <a:pt x="4922591" y="1232267"/>
                </a:lnTo>
                <a:lnTo>
                  <a:pt x="4917947" y="1278337"/>
                </a:lnTo>
                <a:lnTo>
                  <a:pt x="4904627" y="1321247"/>
                </a:lnTo>
                <a:lnTo>
                  <a:pt x="4883550" y="1360078"/>
                </a:lnTo>
                <a:lnTo>
                  <a:pt x="4855636" y="1393911"/>
                </a:lnTo>
                <a:lnTo>
                  <a:pt x="4821804" y="1421825"/>
                </a:lnTo>
                <a:lnTo>
                  <a:pt x="4782973" y="1442901"/>
                </a:lnTo>
                <a:lnTo>
                  <a:pt x="4740062" y="1456222"/>
                </a:lnTo>
                <a:lnTo>
                  <a:pt x="4693992" y="14608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Group 2"/>
          <p:cNvGrpSpPr/>
          <p:nvPr/>
        </p:nvGrpSpPr>
        <p:grpSpPr>
          <a:xfrm>
            <a:off x="842400" y="814680"/>
            <a:ext cx="7068240" cy="1091697"/>
            <a:chOff x="842400" y="814680"/>
            <a:chExt cx="7068240" cy="1091697"/>
          </a:xfrm>
        </p:grpSpPr>
        <p:sp>
          <p:nvSpPr>
            <p:cNvPr id="76" name="TextBox 3"/>
            <p:cNvSpPr/>
            <p:nvPr/>
          </p:nvSpPr>
          <p:spPr>
            <a:xfrm>
              <a:off x="842400" y="814680"/>
              <a:ext cx="7068240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-RU" sz="2400" b="1" spc="-160" dirty="0" smtClean="0">
                  <a:solidFill>
                    <a:srgbClr val="74A5BB"/>
                  </a:solidFill>
                  <a:latin typeface="Montserrat Heavy"/>
                  <a:ea typeface="Montserrat Heavy"/>
                </a:rPr>
                <a:t>Курс «Инновационные </a:t>
              </a:r>
              <a:r>
                <a:rPr lang="ru-RU" sz="2400" b="1" spc="-160" dirty="0">
                  <a:solidFill>
                    <a:srgbClr val="74A5BB"/>
                  </a:solidFill>
                  <a:latin typeface="Montserrat Heavy"/>
                  <a:ea typeface="Montserrat Heavy"/>
                </a:rPr>
                <a:t>технологии подготовки специалистов в области социального спорта»</a:t>
              </a:r>
              <a:endParaRPr lang="ru-RU" sz="2400" b="0" strike="noStrike" spc="-1" dirty="0">
                <a:latin typeface="Arial"/>
              </a:endParaRP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0366" y="1836904"/>
            <a:ext cx="7082377" cy="393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 smtClean="0">
                <a:solidFill>
                  <a:srgbClr val="12539E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Для кого проводится курс:</a:t>
            </a:r>
            <a:endParaRPr lang="en-US" kern="100" dirty="0" smtClean="0">
              <a:solidFill>
                <a:srgbClr val="12539E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Руководители и сотрудники НКО, работающие в сфере социального спорта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Тренеры-общественники и волонтеры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Педагоги физического воспитания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- Представители муниципальных организаций и ТОСов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Другие 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представители спортивных организаций и социального спорта на 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местах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Цель курса: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Сформировать у обучающихся компетенции (знания и практические навыки) в различных сферах 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социального спорта: в 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т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ч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психология общения, ресурсное обеспечение, менеджмент и управление в сфере </a:t>
            </a:r>
            <a:r>
              <a:rPr lang="ru-RU" sz="1400" kern="100" dirty="0" err="1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ФК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и спорта, социальное взаимодействие и коммуникации</a:t>
            </a:r>
            <a:endParaRPr lang="en-US" sz="1400" kern="100" dirty="0">
              <a:solidFill>
                <a:srgbClr val="12539E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57052" y="1714834"/>
            <a:ext cx="862572" cy="862572"/>
            <a:chOff x="-2425677" y="4331219"/>
            <a:chExt cx="862572" cy="86257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-2425677" y="4331219"/>
              <a:ext cx="862572" cy="862572"/>
              <a:chOff x="-2145159" y="2030263"/>
              <a:chExt cx="1080000" cy="1080000"/>
            </a:xfrm>
          </p:grpSpPr>
          <p:sp>
            <p:nvSpPr>
              <p:cNvPr id="41" name="object 15"/>
              <p:cNvSpPr/>
              <p:nvPr/>
            </p:nvSpPr>
            <p:spPr>
              <a:xfrm>
                <a:off x="-2145159" y="2030263"/>
                <a:ext cx="1080000" cy="1080000"/>
              </a:xfrm>
              <a:custGeom>
                <a:avLst/>
                <a:gdLst/>
                <a:ahLst/>
                <a:cxnLst/>
                <a:rect l="l" t="t" r="r" b="b"/>
                <a:pathLst>
                  <a:path w="1195704" h="1265554">
                    <a:moveTo>
                      <a:pt x="597972" y="1265382"/>
                    </a:moveTo>
                    <a:lnTo>
                      <a:pt x="597369" y="1265382"/>
                    </a:lnTo>
                    <a:lnTo>
                      <a:pt x="550963" y="1263490"/>
                    </a:lnTo>
                    <a:lnTo>
                      <a:pt x="505238" y="1257874"/>
                    </a:lnTo>
                    <a:lnTo>
                      <a:pt x="460630" y="1248684"/>
                    </a:lnTo>
                    <a:lnTo>
                      <a:pt x="417270" y="1236062"/>
                    </a:lnTo>
                    <a:lnTo>
                      <a:pt x="375293" y="1220150"/>
                    </a:lnTo>
                    <a:lnTo>
                      <a:pt x="334830" y="1201086"/>
                    </a:lnTo>
                    <a:lnTo>
                      <a:pt x="296014" y="1179012"/>
                    </a:lnTo>
                    <a:lnTo>
                      <a:pt x="258979" y="1154069"/>
                    </a:lnTo>
                    <a:lnTo>
                      <a:pt x="223857" y="1126398"/>
                    </a:lnTo>
                    <a:lnTo>
                      <a:pt x="190782" y="1096138"/>
                    </a:lnTo>
                    <a:lnTo>
                      <a:pt x="159885" y="1063431"/>
                    </a:lnTo>
                    <a:lnTo>
                      <a:pt x="131301" y="1028417"/>
                    </a:lnTo>
                    <a:lnTo>
                      <a:pt x="105161" y="991237"/>
                    </a:lnTo>
                    <a:lnTo>
                      <a:pt x="81599" y="952031"/>
                    </a:lnTo>
                    <a:lnTo>
                      <a:pt x="60747" y="910941"/>
                    </a:lnTo>
                    <a:lnTo>
                      <a:pt x="42739" y="868107"/>
                    </a:lnTo>
                    <a:lnTo>
                      <a:pt x="27707" y="823669"/>
                    </a:lnTo>
                    <a:lnTo>
                      <a:pt x="15784" y="777768"/>
                    </a:lnTo>
                    <a:lnTo>
                      <a:pt x="7103" y="730546"/>
                    </a:lnTo>
                    <a:lnTo>
                      <a:pt x="1797" y="682142"/>
                    </a:lnTo>
                    <a:lnTo>
                      <a:pt x="0" y="632686"/>
                    </a:lnTo>
                    <a:lnTo>
                      <a:pt x="1797" y="583252"/>
                    </a:lnTo>
                    <a:lnTo>
                      <a:pt x="7103" y="534848"/>
                    </a:lnTo>
                    <a:lnTo>
                      <a:pt x="15784" y="487625"/>
                    </a:lnTo>
                    <a:lnTo>
                      <a:pt x="27707" y="441724"/>
                    </a:lnTo>
                    <a:lnTo>
                      <a:pt x="42739" y="397287"/>
                    </a:lnTo>
                    <a:lnTo>
                      <a:pt x="60747" y="354452"/>
                    </a:lnTo>
                    <a:lnTo>
                      <a:pt x="81599" y="313362"/>
                    </a:lnTo>
                    <a:lnTo>
                      <a:pt x="105161" y="274157"/>
                    </a:lnTo>
                    <a:lnTo>
                      <a:pt x="131301" y="236977"/>
                    </a:lnTo>
                    <a:lnTo>
                      <a:pt x="159885" y="201963"/>
                    </a:lnTo>
                    <a:lnTo>
                      <a:pt x="190782" y="169256"/>
                    </a:lnTo>
                    <a:lnTo>
                      <a:pt x="223857" y="138996"/>
                    </a:lnTo>
                    <a:lnTo>
                      <a:pt x="258979" y="111324"/>
                    </a:lnTo>
                    <a:lnTo>
                      <a:pt x="296014" y="86381"/>
                    </a:lnTo>
                    <a:lnTo>
                      <a:pt x="334830" y="64308"/>
                    </a:lnTo>
                    <a:lnTo>
                      <a:pt x="375293" y="45244"/>
                    </a:lnTo>
                    <a:lnTo>
                      <a:pt x="417270" y="29331"/>
                    </a:lnTo>
                    <a:lnTo>
                      <a:pt x="460630" y="16709"/>
                    </a:lnTo>
                    <a:lnTo>
                      <a:pt x="505238" y="7520"/>
                    </a:lnTo>
                    <a:lnTo>
                      <a:pt x="550963" y="1903"/>
                    </a:lnTo>
                    <a:lnTo>
                      <a:pt x="597670" y="0"/>
                    </a:lnTo>
                    <a:lnTo>
                      <a:pt x="644378" y="1903"/>
                    </a:lnTo>
                    <a:lnTo>
                      <a:pt x="690103" y="7520"/>
                    </a:lnTo>
                    <a:lnTo>
                      <a:pt x="734711" y="16709"/>
                    </a:lnTo>
                    <a:lnTo>
                      <a:pt x="778071" y="29331"/>
                    </a:lnTo>
                    <a:lnTo>
                      <a:pt x="820048" y="45244"/>
                    </a:lnTo>
                    <a:lnTo>
                      <a:pt x="860511" y="64308"/>
                    </a:lnTo>
                    <a:lnTo>
                      <a:pt x="899327" y="86381"/>
                    </a:lnTo>
                    <a:lnTo>
                      <a:pt x="936362" y="111324"/>
                    </a:lnTo>
                    <a:lnTo>
                      <a:pt x="971484" y="138996"/>
                    </a:lnTo>
                    <a:lnTo>
                      <a:pt x="1004559" y="169256"/>
                    </a:lnTo>
                    <a:lnTo>
                      <a:pt x="1035456" y="201963"/>
                    </a:lnTo>
                    <a:lnTo>
                      <a:pt x="1064040" y="236977"/>
                    </a:lnTo>
                    <a:lnTo>
                      <a:pt x="1090180" y="274157"/>
                    </a:lnTo>
                    <a:lnTo>
                      <a:pt x="1113742" y="313362"/>
                    </a:lnTo>
                    <a:lnTo>
                      <a:pt x="1134594" y="354452"/>
                    </a:lnTo>
                    <a:lnTo>
                      <a:pt x="1152602" y="397287"/>
                    </a:lnTo>
                    <a:lnTo>
                      <a:pt x="1167634" y="441724"/>
                    </a:lnTo>
                    <a:lnTo>
                      <a:pt x="1179557" y="487625"/>
                    </a:lnTo>
                    <a:lnTo>
                      <a:pt x="1188238" y="534848"/>
                    </a:lnTo>
                    <a:lnTo>
                      <a:pt x="1193544" y="583252"/>
                    </a:lnTo>
                    <a:lnTo>
                      <a:pt x="1195341" y="632697"/>
                    </a:lnTo>
                    <a:lnTo>
                      <a:pt x="1193544" y="682142"/>
                    </a:lnTo>
                    <a:lnTo>
                      <a:pt x="1188238" y="730546"/>
                    </a:lnTo>
                    <a:lnTo>
                      <a:pt x="1179557" y="777768"/>
                    </a:lnTo>
                    <a:lnTo>
                      <a:pt x="1167634" y="823669"/>
                    </a:lnTo>
                    <a:lnTo>
                      <a:pt x="1152602" y="868107"/>
                    </a:lnTo>
                    <a:lnTo>
                      <a:pt x="1134594" y="910941"/>
                    </a:lnTo>
                    <a:lnTo>
                      <a:pt x="1113742" y="952031"/>
                    </a:lnTo>
                    <a:lnTo>
                      <a:pt x="1090180" y="991237"/>
                    </a:lnTo>
                    <a:lnTo>
                      <a:pt x="1064040" y="1028417"/>
                    </a:lnTo>
                    <a:lnTo>
                      <a:pt x="1035456" y="1063431"/>
                    </a:lnTo>
                    <a:lnTo>
                      <a:pt x="1004559" y="1096138"/>
                    </a:lnTo>
                    <a:lnTo>
                      <a:pt x="971484" y="1126398"/>
                    </a:lnTo>
                    <a:lnTo>
                      <a:pt x="936362" y="1154069"/>
                    </a:lnTo>
                    <a:lnTo>
                      <a:pt x="899327" y="1179012"/>
                    </a:lnTo>
                    <a:lnTo>
                      <a:pt x="860511" y="1201086"/>
                    </a:lnTo>
                    <a:lnTo>
                      <a:pt x="820048" y="1220150"/>
                    </a:lnTo>
                    <a:lnTo>
                      <a:pt x="778071" y="1236062"/>
                    </a:lnTo>
                    <a:lnTo>
                      <a:pt x="734711" y="1248684"/>
                    </a:lnTo>
                    <a:lnTo>
                      <a:pt x="690103" y="1257874"/>
                    </a:lnTo>
                    <a:lnTo>
                      <a:pt x="644378" y="1263490"/>
                    </a:lnTo>
                    <a:lnTo>
                      <a:pt x="597972" y="1265382"/>
                    </a:lnTo>
                    <a:close/>
                  </a:path>
                </a:pathLst>
              </a:custGeom>
              <a:solidFill>
                <a:srgbClr val="7D9D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17"/>
              <p:cNvSpPr txBox="1">
                <a:spLocks/>
              </p:cNvSpPr>
              <p:nvPr/>
            </p:nvSpPr>
            <p:spPr>
              <a:xfrm>
                <a:off x="-1790262" y="2223373"/>
                <a:ext cx="370206" cy="868661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2700">
                  <a:lnSpc>
                    <a:spcPct val="100000"/>
                  </a:lnSpc>
                  <a:spcBef>
                    <a:spcPts val="130"/>
                  </a:spcBef>
                </a:pPr>
                <a:endParaRPr lang="en-US" spc="-15" dirty="0">
                  <a:solidFill>
                    <a:schemeClr val="bg1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2973" y="4564401"/>
              <a:ext cx="457162" cy="39620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4"/>
          <p:cNvSpPr/>
          <p:nvPr/>
        </p:nvSpPr>
        <p:spPr>
          <a:xfrm>
            <a:off x="816286" y="1714834"/>
            <a:ext cx="8609510" cy="4188465"/>
          </a:xfrm>
          <a:custGeom>
            <a:avLst/>
            <a:gdLst/>
            <a:ahLst/>
            <a:cxnLst/>
            <a:rect l="l" t="t" r="r" b="b"/>
            <a:pathLst>
              <a:path w="4923155" h="1461135">
                <a:moveTo>
                  <a:pt x="4693992" y="1460866"/>
                </a:moveTo>
                <a:lnTo>
                  <a:pt x="228599" y="1460866"/>
                </a:lnTo>
                <a:lnTo>
                  <a:pt x="182529" y="1456222"/>
                </a:lnTo>
                <a:lnTo>
                  <a:pt x="139618" y="1442901"/>
                </a:lnTo>
                <a:lnTo>
                  <a:pt x="100787" y="1421825"/>
                </a:lnTo>
                <a:lnTo>
                  <a:pt x="66955" y="1393911"/>
                </a:lnTo>
                <a:lnTo>
                  <a:pt x="39041" y="1360078"/>
                </a:lnTo>
                <a:lnTo>
                  <a:pt x="17964" y="1321247"/>
                </a:lnTo>
                <a:lnTo>
                  <a:pt x="4644" y="1278337"/>
                </a:lnTo>
                <a:lnTo>
                  <a:pt x="0" y="1232267"/>
                </a:lnTo>
                <a:lnTo>
                  <a:pt x="0" y="228599"/>
                </a:ln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599" y="0"/>
                </a:lnTo>
                <a:lnTo>
                  <a:pt x="4693992" y="0"/>
                </a:lnTo>
                <a:lnTo>
                  <a:pt x="4740062" y="4644"/>
                </a:lnTo>
                <a:lnTo>
                  <a:pt x="4782973" y="17964"/>
                </a:lnTo>
                <a:lnTo>
                  <a:pt x="4821804" y="39041"/>
                </a:lnTo>
                <a:lnTo>
                  <a:pt x="4855636" y="66955"/>
                </a:lnTo>
                <a:lnTo>
                  <a:pt x="4883550" y="100787"/>
                </a:lnTo>
                <a:lnTo>
                  <a:pt x="4904627" y="139618"/>
                </a:lnTo>
                <a:lnTo>
                  <a:pt x="4917947" y="182529"/>
                </a:lnTo>
                <a:lnTo>
                  <a:pt x="4922591" y="228599"/>
                </a:lnTo>
                <a:lnTo>
                  <a:pt x="4922591" y="1232267"/>
                </a:lnTo>
                <a:lnTo>
                  <a:pt x="4917947" y="1278337"/>
                </a:lnTo>
                <a:lnTo>
                  <a:pt x="4904627" y="1321247"/>
                </a:lnTo>
                <a:lnTo>
                  <a:pt x="4883550" y="1360078"/>
                </a:lnTo>
                <a:lnTo>
                  <a:pt x="4855636" y="1393911"/>
                </a:lnTo>
                <a:lnTo>
                  <a:pt x="4821804" y="1421825"/>
                </a:lnTo>
                <a:lnTo>
                  <a:pt x="4782973" y="1442901"/>
                </a:lnTo>
                <a:lnTo>
                  <a:pt x="4740062" y="1456222"/>
                </a:lnTo>
                <a:lnTo>
                  <a:pt x="4693992" y="14608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Group 2"/>
          <p:cNvGrpSpPr/>
          <p:nvPr/>
        </p:nvGrpSpPr>
        <p:grpSpPr>
          <a:xfrm>
            <a:off x="842400" y="814680"/>
            <a:ext cx="7068240" cy="1091697"/>
            <a:chOff x="842400" y="814680"/>
            <a:chExt cx="7068240" cy="1091697"/>
          </a:xfrm>
        </p:grpSpPr>
        <p:sp>
          <p:nvSpPr>
            <p:cNvPr id="76" name="TextBox 3"/>
            <p:cNvSpPr/>
            <p:nvPr/>
          </p:nvSpPr>
          <p:spPr>
            <a:xfrm>
              <a:off x="842400" y="814680"/>
              <a:ext cx="7068240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-RU" sz="2400" b="1" spc="-160" dirty="0" smtClean="0">
                  <a:solidFill>
                    <a:srgbClr val="74A5BB"/>
                  </a:solidFill>
                  <a:latin typeface="Montserrat Heavy"/>
                  <a:ea typeface="Montserrat Heavy"/>
                </a:rPr>
                <a:t>Курс «Инновационные </a:t>
              </a:r>
              <a:r>
                <a:rPr lang="ru-RU" sz="2400" b="1" spc="-160" dirty="0">
                  <a:solidFill>
                    <a:srgbClr val="74A5BB"/>
                  </a:solidFill>
                  <a:latin typeface="Montserrat Heavy"/>
                  <a:ea typeface="Montserrat Heavy"/>
                </a:rPr>
                <a:t>технологии подготовки специалистов в области социального спорта»</a:t>
              </a:r>
              <a:endParaRPr lang="ru-RU" sz="2400" b="0" strike="noStrike" spc="-1" dirty="0">
                <a:latin typeface="Arial"/>
              </a:endParaRP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0366" y="1995526"/>
            <a:ext cx="762543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 smtClean="0">
                <a:solidFill>
                  <a:srgbClr val="12539E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На курс принято </a:t>
            </a:r>
            <a:r>
              <a:rPr lang="ru-RU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243 </a:t>
            </a:r>
            <a:r>
              <a:rPr lang="ru-RU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слушателя из 64 регионов России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57052" y="1714834"/>
            <a:ext cx="862572" cy="862572"/>
            <a:chOff x="-2425677" y="4331219"/>
            <a:chExt cx="862572" cy="86257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-2425677" y="4331219"/>
              <a:ext cx="862572" cy="862572"/>
              <a:chOff x="-2145159" y="2030263"/>
              <a:chExt cx="1080000" cy="1080000"/>
            </a:xfrm>
          </p:grpSpPr>
          <p:sp>
            <p:nvSpPr>
              <p:cNvPr id="41" name="object 15"/>
              <p:cNvSpPr/>
              <p:nvPr/>
            </p:nvSpPr>
            <p:spPr>
              <a:xfrm>
                <a:off x="-2145159" y="2030263"/>
                <a:ext cx="1080000" cy="1080000"/>
              </a:xfrm>
              <a:custGeom>
                <a:avLst/>
                <a:gdLst/>
                <a:ahLst/>
                <a:cxnLst/>
                <a:rect l="l" t="t" r="r" b="b"/>
                <a:pathLst>
                  <a:path w="1195704" h="1265554">
                    <a:moveTo>
                      <a:pt x="597972" y="1265382"/>
                    </a:moveTo>
                    <a:lnTo>
                      <a:pt x="597369" y="1265382"/>
                    </a:lnTo>
                    <a:lnTo>
                      <a:pt x="550963" y="1263490"/>
                    </a:lnTo>
                    <a:lnTo>
                      <a:pt x="505238" y="1257874"/>
                    </a:lnTo>
                    <a:lnTo>
                      <a:pt x="460630" y="1248684"/>
                    </a:lnTo>
                    <a:lnTo>
                      <a:pt x="417270" y="1236062"/>
                    </a:lnTo>
                    <a:lnTo>
                      <a:pt x="375293" y="1220150"/>
                    </a:lnTo>
                    <a:lnTo>
                      <a:pt x="334830" y="1201086"/>
                    </a:lnTo>
                    <a:lnTo>
                      <a:pt x="296014" y="1179012"/>
                    </a:lnTo>
                    <a:lnTo>
                      <a:pt x="258979" y="1154069"/>
                    </a:lnTo>
                    <a:lnTo>
                      <a:pt x="223857" y="1126398"/>
                    </a:lnTo>
                    <a:lnTo>
                      <a:pt x="190782" y="1096138"/>
                    </a:lnTo>
                    <a:lnTo>
                      <a:pt x="159885" y="1063431"/>
                    </a:lnTo>
                    <a:lnTo>
                      <a:pt x="131301" y="1028417"/>
                    </a:lnTo>
                    <a:lnTo>
                      <a:pt x="105161" y="991237"/>
                    </a:lnTo>
                    <a:lnTo>
                      <a:pt x="81599" y="952031"/>
                    </a:lnTo>
                    <a:lnTo>
                      <a:pt x="60747" y="910941"/>
                    </a:lnTo>
                    <a:lnTo>
                      <a:pt x="42739" y="868107"/>
                    </a:lnTo>
                    <a:lnTo>
                      <a:pt x="27707" y="823669"/>
                    </a:lnTo>
                    <a:lnTo>
                      <a:pt x="15784" y="777768"/>
                    </a:lnTo>
                    <a:lnTo>
                      <a:pt x="7103" y="730546"/>
                    </a:lnTo>
                    <a:lnTo>
                      <a:pt x="1797" y="682142"/>
                    </a:lnTo>
                    <a:lnTo>
                      <a:pt x="0" y="632686"/>
                    </a:lnTo>
                    <a:lnTo>
                      <a:pt x="1797" y="583252"/>
                    </a:lnTo>
                    <a:lnTo>
                      <a:pt x="7103" y="534848"/>
                    </a:lnTo>
                    <a:lnTo>
                      <a:pt x="15784" y="487625"/>
                    </a:lnTo>
                    <a:lnTo>
                      <a:pt x="27707" y="441724"/>
                    </a:lnTo>
                    <a:lnTo>
                      <a:pt x="42739" y="397287"/>
                    </a:lnTo>
                    <a:lnTo>
                      <a:pt x="60747" y="354452"/>
                    </a:lnTo>
                    <a:lnTo>
                      <a:pt x="81599" y="313362"/>
                    </a:lnTo>
                    <a:lnTo>
                      <a:pt x="105161" y="274157"/>
                    </a:lnTo>
                    <a:lnTo>
                      <a:pt x="131301" y="236977"/>
                    </a:lnTo>
                    <a:lnTo>
                      <a:pt x="159885" y="201963"/>
                    </a:lnTo>
                    <a:lnTo>
                      <a:pt x="190782" y="169256"/>
                    </a:lnTo>
                    <a:lnTo>
                      <a:pt x="223857" y="138996"/>
                    </a:lnTo>
                    <a:lnTo>
                      <a:pt x="258979" y="111324"/>
                    </a:lnTo>
                    <a:lnTo>
                      <a:pt x="296014" y="86381"/>
                    </a:lnTo>
                    <a:lnTo>
                      <a:pt x="334830" y="64308"/>
                    </a:lnTo>
                    <a:lnTo>
                      <a:pt x="375293" y="45244"/>
                    </a:lnTo>
                    <a:lnTo>
                      <a:pt x="417270" y="29331"/>
                    </a:lnTo>
                    <a:lnTo>
                      <a:pt x="460630" y="16709"/>
                    </a:lnTo>
                    <a:lnTo>
                      <a:pt x="505238" y="7520"/>
                    </a:lnTo>
                    <a:lnTo>
                      <a:pt x="550963" y="1903"/>
                    </a:lnTo>
                    <a:lnTo>
                      <a:pt x="597670" y="0"/>
                    </a:lnTo>
                    <a:lnTo>
                      <a:pt x="644378" y="1903"/>
                    </a:lnTo>
                    <a:lnTo>
                      <a:pt x="690103" y="7520"/>
                    </a:lnTo>
                    <a:lnTo>
                      <a:pt x="734711" y="16709"/>
                    </a:lnTo>
                    <a:lnTo>
                      <a:pt x="778071" y="29331"/>
                    </a:lnTo>
                    <a:lnTo>
                      <a:pt x="820048" y="45244"/>
                    </a:lnTo>
                    <a:lnTo>
                      <a:pt x="860511" y="64308"/>
                    </a:lnTo>
                    <a:lnTo>
                      <a:pt x="899327" y="86381"/>
                    </a:lnTo>
                    <a:lnTo>
                      <a:pt x="936362" y="111324"/>
                    </a:lnTo>
                    <a:lnTo>
                      <a:pt x="971484" y="138996"/>
                    </a:lnTo>
                    <a:lnTo>
                      <a:pt x="1004559" y="169256"/>
                    </a:lnTo>
                    <a:lnTo>
                      <a:pt x="1035456" y="201963"/>
                    </a:lnTo>
                    <a:lnTo>
                      <a:pt x="1064040" y="236977"/>
                    </a:lnTo>
                    <a:lnTo>
                      <a:pt x="1090180" y="274157"/>
                    </a:lnTo>
                    <a:lnTo>
                      <a:pt x="1113742" y="313362"/>
                    </a:lnTo>
                    <a:lnTo>
                      <a:pt x="1134594" y="354452"/>
                    </a:lnTo>
                    <a:lnTo>
                      <a:pt x="1152602" y="397287"/>
                    </a:lnTo>
                    <a:lnTo>
                      <a:pt x="1167634" y="441724"/>
                    </a:lnTo>
                    <a:lnTo>
                      <a:pt x="1179557" y="487625"/>
                    </a:lnTo>
                    <a:lnTo>
                      <a:pt x="1188238" y="534848"/>
                    </a:lnTo>
                    <a:lnTo>
                      <a:pt x="1193544" y="583252"/>
                    </a:lnTo>
                    <a:lnTo>
                      <a:pt x="1195341" y="632697"/>
                    </a:lnTo>
                    <a:lnTo>
                      <a:pt x="1193544" y="682142"/>
                    </a:lnTo>
                    <a:lnTo>
                      <a:pt x="1188238" y="730546"/>
                    </a:lnTo>
                    <a:lnTo>
                      <a:pt x="1179557" y="777768"/>
                    </a:lnTo>
                    <a:lnTo>
                      <a:pt x="1167634" y="823669"/>
                    </a:lnTo>
                    <a:lnTo>
                      <a:pt x="1152602" y="868107"/>
                    </a:lnTo>
                    <a:lnTo>
                      <a:pt x="1134594" y="910941"/>
                    </a:lnTo>
                    <a:lnTo>
                      <a:pt x="1113742" y="952031"/>
                    </a:lnTo>
                    <a:lnTo>
                      <a:pt x="1090180" y="991237"/>
                    </a:lnTo>
                    <a:lnTo>
                      <a:pt x="1064040" y="1028417"/>
                    </a:lnTo>
                    <a:lnTo>
                      <a:pt x="1035456" y="1063431"/>
                    </a:lnTo>
                    <a:lnTo>
                      <a:pt x="1004559" y="1096138"/>
                    </a:lnTo>
                    <a:lnTo>
                      <a:pt x="971484" y="1126398"/>
                    </a:lnTo>
                    <a:lnTo>
                      <a:pt x="936362" y="1154069"/>
                    </a:lnTo>
                    <a:lnTo>
                      <a:pt x="899327" y="1179012"/>
                    </a:lnTo>
                    <a:lnTo>
                      <a:pt x="860511" y="1201086"/>
                    </a:lnTo>
                    <a:lnTo>
                      <a:pt x="820048" y="1220150"/>
                    </a:lnTo>
                    <a:lnTo>
                      <a:pt x="778071" y="1236062"/>
                    </a:lnTo>
                    <a:lnTo>
                      <a:pt x="734711" y="1248684"/>
                    </a:lnTo>
                    <a:lnTo>
                      <a:pt x="690103" y="1257874"/>
                    </a:lnTo>
                    <a:lnTo>
                      <a:pt x="644378" y="1263490"/>
                    </a:lnTo>
                    <a:lnTo>
                      <a:pt x="597972" y="1265382"/>
                    </a:lnTo>
                    <a:close/>
                  </a:path>
                </a:pathLst>
              </a:custGeom>
              <a:solidFill>
                <a:srgbClr val="7D9D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17"/>
              <p:cNvSpPr txBox="1">
                <a:spLocks/>
              </p:cNvSpPr>
              <p:nvPr/>
            </p:nvSpPr>
            <p:spPr>
              <a:xfrm>
                <a:off x="-1790262" y="2223373"/>
                <a:ext cx="370206" cy="868661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2700">
                  <a:lnSpc>
                    <a:spcPct val="100000"/>
                  </a:lnSpc>
                  <a:spcBef>
                    <a:spcPts val="130"/>
                  </a:spcBef>
                </a:pPr>
                <a:endParaRPr lang="en-US" spc="-15" dirty="0">
                  <a:solidFill>
                    <a:schemeClr val="bg1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2973" y="4564401"/>
              <a:ext cx="457162" cy="396207"/>
            </a:xfrm>
            <a:prstGeom prst="rect">
              <a:avLst/>
            </a:prstGeom>
          </p:spPr>
        </p:pic>
      </p:grpSp>
      <p:pic>
        <p:nvPicPr>
          <p:cNvPr id="18" name="Picture 2" descr="d75_669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77" y="2837125"/>
            <a:ext cx="3754742" cy="25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nf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56" y="2837125"/>
            <a:ext cx="3754840" cy="25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814680"/>
            <a:ext cx="7068240" cy="1091697"/>
            <a:chOff x="842400" y="814680"/>
            <a:chExt cx="7068240" cy="1091697"/>
          </a:xfrm>
        </p:grpSpPr>
        <p:sp>
          <p:nvSpPr>
            <p:cNvPr id="76" name="TextBox 3"/>
            <p:cNvSpPr/>
            <p:nvPr/>
          </p:nvSpPr>
          <p:spPr>
            <a:xfrm>
              <a:off x="842400" y="81468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 smtClean="0">
                  <a:solidFill>
                    <a:srgbClr val="74A5BB"/>
                  </a:solidFill>
                  <a:latin typeface="Montserrat Heavy"/>
                </a:rPr>
                <a:t>Структура курса</a:t>
              </a:r>
              <a:endParaRPr lang="ru-RU" sz="3900" b="0" strike="noStrike" spc="-1" dirty="0">
                <a:latin typeface="Arial"/>
              </a:endParaRP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8" name="object 24"/>
          <p:cNvSpPr/>
          <p:nvPr/>
        </p:nvSpPr>
        <p:spPr>
          <a:xfrm>
            <a:off x="816286" y="1714834"/>
            <a:ext cx="8609510" cy="4188465"/>
          </a:xfrm>
          <a:custGeom>
            <a:avLst/>
            <a:gdLst/>
            <a:ahLst/>
            <a:cxnLst/>
            <a:rect l="l" t="t" r="r" b="b"/>
            <a:pathLst>
              <a:path w="4923155" h="1461135">
                <a:moveTo>
                  <a:pt x="4693992" y="1460866"/>
                </a:moveTo>
                <a:lnTo>
                  <a:pt x="228599" y="1460866"/>
                </a:lnTo>
                <a:lnTo>
                  <a:pt x="182529" y="1456222"/>
                </a:lnTo>
                <a:lnTo>
                  <a:pt x="139618" y="1442901"/>
                </a:lnTo>
                <a:lnTo>
                  <a:pt x="100787" y="1421825"/>
                </a:lnTo>
                <a:lnTo>
                  <a:pt x="66955" y="1393911"/>
                </a:lnTo>
                <a:lnTo>
                  <a:pt x="39041" y="1360078"/>
                </a:lnTo>
                <a:lnTo>
                  <a:pt x="17964" y="1321247"/>
                </a:lnTo>
                <a:lnTo>
                  <a:pt x="4644" y="1278337"/>
                </a:lnTo>
                <a:lnTo>
                  <a:pt x="0" y="1232267"/>
                </a:lnTo>
                <a:lnTo>
                  <a:pt x="0" y="228599"/>
                </a:ln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599" y="0"/>
                </a:lnTo>
                <a:lnTo>
                  <a:pt x="4693992" y="0"/>
                </a:lnTo>
                <a:lnTo>
                  <a:pt x="4740062" y="4644"/>
                </a:lnTo>
                <a:lnTo>
                  <a:pt x="4782973" y="17964"/>
                </a:lnTo>
                <a:lnTo>
                  <a:pt x="4821804" y="39041"/>
                </a:lnTo>
                <a:lnTo>
                  <a:pt x="4855636" y="66955"/>
                </a:lnTo>
                <a:lnTo>
                  <a:pt x="4883550" y="100787"/>
                </a:lnTo>
                <a:lnTo>
                  <a:pt x="4904627" y="139618"/>
                </a:lnTo>
                <a:lnTo>
                  <a:pt x="4917947" y="182529"/>
                </a:lnTo>
                <a:lnTo>
                  <a:pt x="4922591" y="228599"/>
                </a:lnTo>
                <a:lnTo>
                  <a:pt x="4922591" y="1232267"/>
                </a:lnTo>
                <a:lnTo>
                  <a:pt x="4917947" y="1278337"/>
                </a:lnTo>
                <a:lnTo>
                  <a:pt x="4904627" y="1321247"/>
                </a:lnTo>
                <a:lnTo>
                  <a:pt x="4883550" y="1360078"/>
                </a:lnTo>
                <a:lnTo>
                  <a:pt x="4855636" y="1393911"/>
                </a:lnTo>
                <a:lnTo>
                  <a:pt x="4821804" y="1421825"/>
                </a:lnTo>
                <a:lnTo>
                  <a:pt x="4782973" y="1442901"/>
                </a:lnTo>
                <a:lnTo>
                  <a:pt x="4740062" y="1456222"/>
                </a:lnTo>
                <a:lnTo>
                  <a:pt x="4693992" y="14608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Freeform 13"/>
          <p:cNvSpPr/>
          <p:nvPr/>
        </p:nvSpPr>
        <p:spPr>
          <a:xfrm>
            <a:off x="1127465" y="1812407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1871609" y="1851467"/>
            <a:ext cx="72350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 апреля по 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июль 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пройдут </a:t>
            </a:r>
            <a:r>
              <a:rPr lang="ru-RU" sz="1400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50 </a:t>
            </a:r>
            <a:r>
              <a:rPr lang="ru-RU" sz="140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основных </a:t>
            </a:r>
            <a:r>
              <a:rPr lang="ru-RU" sz="1400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онлайн-лекций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и 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факультативные 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занятия.</a:t>
            </a:r>
            <a:endParaRPr lang="ru-RU" sz="14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4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Также слушатели 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выполняют </a:t>
            </a:r>
            <a:r>
              <a:rPr lang="ru-RU" sz="140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домашние задания и проходят рубежные контроли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в виде 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тестов.</a:t>
            </a:r>
            <a:endParaRPr lang="ru-RU" sz="14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4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64" y="3121202"/>
            <a:ext cx="3827027" cy="22110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7465" y="3480383"/>
            <a:ext cx="41646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 итогам:</a:t>
            </a:r>
          </a:p>
          <a:p>
            <a:r>
              <a:rPr lang="ru-RU" sz="1400" b="1" i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• посещаемости занятий</a:t>
            </a:r>
          </a:p>
          <a:p>
            <a:r>
              <a:rPr lang="ru-RU" sz="1400" b="1" i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• выполнения домашних заданий и тестов</a:t>
            </a:r>
          </a:p>
          <a:p>
            <a:r>
              <a:rPr lang="ru-RU" sz="1400" b="1" i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• активности на лекциях</a:t>
            </a:r>
          </a:p>
          <a:p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 июле-августе определяется группа отличников из 20-22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1817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814680"/>
            <a:ext cx="7068240" cy="1091697"/>
            <a:chOff x="842400" y="814680"/>
            <a:chExt cx="7068240" cy="1091697"/>
          </a:xfrm>
        </p:grpSpPr>
        <p:sp>
          <p:nvSpPr>
            <p:cNvPr id="76" name="TextBox 3"/>
            <p:cNvSpPr/>
            <p:nvPr/>
          </p:nvSpPr>
          <p:spPr>
            <a:xfrm>
              <a:off x="842400" y="81468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 smtClean="0">
                  <a:solidFill>
                    <a:srgbClr val="74A5BB"/>
                  </a:solidFill>
                  <a:latin typeface="Montserrat Heavy"/>
                </a:rPr>
                <a:t>Очная сессия</a:t>
              </a:r>
              <a:endParaRPr lang="ru-RU" sz="3900" b="0" strike="noStrike" spc="-1" dirty="0">
                <a:latin typeface="Arial"/>
              </a:endParaRP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8" name="object 24"/>
          <p:cNvSpPr/>
          <p:nvPr/>
        </p:nvSpPr>
        <p:spPr>
          <a:xfrm>
            <a:off x="816286" y="1714834"/>
            <a:ext cx="8609510" cy="4188465"/>
          </a:xfrm>
          <a:custGeom>
            <a:avLst/>
            <a:gdLst/>
            <a:ahLst/>
            <a:cxnLst/>
            <a:rect l="l" t="t" r="r" b="b"/>
            <a:pathLst>
              <a:path w="4923155" h="1461135">
                <a:moveTo>
                  <a:pt x="4693992" y="1460866"/>
                </a:moveTo>
                <a:lnTo>
                  <a:pt x="228599" y="1460866"/>
                </a:lnTo>
                <a:lnTo>
                  <a:pt x="182529" y="1456222"/>
                </a:lnTo>
                <a:lnTo>
                  <a:pt x="139618" y="1442901"/>
                </a:lnTo>
                <a:lnTo>
                  <a:pt x="100787" y="1421825"/>
                </a:lnTo>
                <a:lnTo>
                  <a:pt x="66955" y="1393911"/>
                </a:lnTo>
                <a:lnTo>
                  <a:pt x="39041" y="1360078"/>
                </a:lnTo>
                <a:lnTo>
                  <a:pt x="17964" y="1321247"/>
                </a:lnTo>
                <a:lnTo>
                  <a:pt x="4644" y="1278337"/>
                </a:lnTo>
                <a:lnTo>
                  <a:pt x="0" y="1232267"/>
                </a:lnTo>
                <a:lnTo>
                  <a:pt x="0" y="228599"/>
                </a:ln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599" y="0"/>
                </a:lnTo>
                <a:lnTo>
                  <a:pt x="4693992" y="0"/>
                </a:lnTo>
                <a:lnTo>
                  <a:pt x="4740062" y="4644"/>
                </a:lnTo>
                <a:lnTo>
                  <a:pt x="4782973" y="17964"/>
                </a:lnTo>
                <a:lnTo>
                  <a:pt x="4821804" y="39041"/>
                </a:lnTo>
                <a:lnTo>
                  <a:pt x="4855636" y="66955"/>
                </a:lnTo>
                <a:lnTo>
                  <a:pt x="4883550" y="100787"/>
                </a:lnTo>
                <a:lnTo>
                  <a:pt x="4904627" y="139618"/>
                </a:lnTo>
                <a:lnTo>
                  <a:pt x="4917947" y="182529"/>
                </a:lnTo>
                <a:lnTo>
                  <a:pt x="4922591" y="228599"/>
                </a:lnTo>
                <a:lnTo>
                  <a:pt x="4922591" y="1232267"/>
                </a:lnTo>
                <a:lnTo>
                  <a:pt x="4917947" y="1278337"/>
                </a:lnTo>
                <a:lnTo>
                  <a:pt x="4904627" y="1321247"/>
                </a:lnTo>
                <a:lnTo>
                  <a:pt x="4883550" y="1360078"/>
                </a:lnTo>
                <a:lnTo>
                  <a:pt x="4855636" y="1393911"/>
                </a:lnTo>
                <a:lnTo>
                  <a:pt x="4821804" y="1421825"/>
                </a:lnTo>
                <a:lnTo>
                  <a:pt x="4782973" y="1442901"/>
                </a:lnTo>
                <a:lnTo>
                  <a:pt x="4740062" y="1456222"/>
                </a:lnTo>
                <a:lnTo>
                  <a:pt x="4693992" y="14608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Freeform 13"/>
          <p:cNvSpPr/>
          <p:nvPr/>
        </p:nvSpPr>
        <p:spPr>
          <a:xfrm>
            <a:off x="1127465" y="1812407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1871609" y="1851467"/>
            <a:ext cx="7477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Отличники приглашаются в 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Санкт-Петербург на 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очный 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форум. Им 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оплачивается проезд, проживание, 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питание.</a:t>
            </a:r>
            <a:endParaRPr lang="ru-RU" sz="14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4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 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окончанию очного форума отличникам выдается </a:t>
            </a:r>
            <a:r>
              <a:rPr lang="ru-RU" sz="140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удостоверение о краткосрочном повышении </a:t>
            </a:r>
            <a:r>
              <a:rPr lang="ru-RU" sz="1400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квалификации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государственного образца.</a:t>
            </a:r>
            <a:endParaRPr lang="ru-RU" sz="14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4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Предварительные 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сроки 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очного </a:t>
            </a:r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форума в СПб (Стрельна</a:t>
            </a:r>
            <a:r>
              <a:rPr lang="ru-RU" sz="140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): </a:t>
            </a:r>
            <a:r>
              <a:rPr lang="ru-RU" sz="1400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22-27 сентября</a:t>
            </a:r>
            <a:r>
              <a:rPr lang="ru-RU" sz="140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53" y="3448844"/>
            <a:ext cx="6372809" cy="23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"/>
          <p:cNvGrpSpPr/>
          <p:nvPr/>
        </p:nvGrpSpPr>
        <p:grpSpPr>
          <a:xfrm>
            <a:off x="842400" y="237779"/>
            <a:ext cx="7068240" cy="1453997"/>
            <a:chOff x="842400" y="452380"/>
            <a:chExt cx="7068240" cy="1453997"/>
          </a:xfrm>
        </p:grpSpPr>
        <p:sp>
          <p:nvSpPr>
            <p:cNvPr id="76" name="TextBox 3"/>
            <p:cNvSpPr/>
            <p:nvPr/>
          </p:nvSpPr>
          <p:spPr>
            <a:xfrm>
              <a:off x="842400" y="45238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92"/>
                </a:lnSpc>
                <a:tabLst>
                  <a:tab pos="0" algn="l"/>
                </a:tabLst>
              </a:pPr>
              <a:r>
                <a:rPr lang="ru-RU" sz="3900" b="1" spc="-160" dirty="0" smtClean="0">
                  <a:solidFill>
                    <a:srgbClr val="74A5BB"/>
                  </a:solidFill>
                  <a:latin typeface="Montserrat Heavy"/>
                </a:rPr>
                <a:t>Преподаватели курса</a:t>
              </a:r>
              <a:endParaRPr lang="ru-RU" sz="3900" b="0" strike="noStrike" spc="-1" dirty="0">
                <a:latin typeface="Arial"/>
              </a:endParaRPr>
            </a:p>
          </p:txBody>
        </p:sp>
        <p:sp>
          <p:nvSpPr>
            <p:cNvPr id="77" name="TextBox 4"/>
            <p:cNvSpPr/>
            <p:nvPr/>
          </p:nvSpPr>
          <p:spPr>
            <a:xfrm>
              <a:off x="842400" y="1546920"/>
              <a:ext cx="7068240" cy="35945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ru-RU" sz="2100" b="0" strike="noStrike" spc="-1" dirty="0">
                <a:latin typeface="Arial"/>
              </a:endParaRPr>
            </a:p>
          </p:txBody>
        </p:sp>
      </p:grpSp>
      <p:sp>
        <p:nvSpPr>
          <p:cNvPr id="78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Freeform 5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sp>
        <p:nvSpPr>
          <p:cNvPr id="28" name="object 24"/>
          <p:cNvSpPr/>
          <p:nvPr/>
        </p:nvSpPr>
        <p:spPr>
          <a:xfrm>
            <a:off x="816286" y="789212"/>
            <a:ext cx="8609510" cy="5114088"/>
          </a:xfrm>
          <a:custGeom>
            <a:avLst/>
            <a:gdLst/>
            <a:ahLst/>
            <a:cxnLst/>
            <a:rect l="l" t="t" r="r" b="b"/>
            <a:pathLst>
              <a:path w="4923155" h="1461135">
                <a:moveTo>
                  <a:pt x="4693992" y="1460866"/>
                </a:moveTo>
                <a:lnTo>
                  <a:pt x="228599" y="1460866"/>
                </a:lnTo>
                <a:lnTo>
                  <a:pt x="182529" y="1456222"/>
                </a:lnTo>
                <a:lnTo>
                  <a:pt x="139618" y="1442901"/>
                </a:lnTo>
                <a:lnTo>
                  <a:pt x="100787" y="1421825"/>
                </a:lnTo>
                <a:lnTo>
                  <a:pt x="66955" y="1393911"/>
                </a:lnTo>
                <a:lnTo>
                  <a:pt x="39041" y="1360078"/>
                </a:lnTo>
                <a:lnTo>
                  <a:pt x="17964" y="1321247"/>
                </a:lnTo>
                <a:lnTo>
                  <a:pt x="4644" y="1278337"/>
                </a:lnTo>
                <a:lnTo>
                  <a:pt x="0" y="1232267"/>
                </a:lnTo>
                <a:lnTo>
                  <a:pt x="0" y="228599"/>
                </a:lnTo>
                <a:lnTo>
                  <a:pt x="4644" y="182529"/>
                </a:lnTo>
                <a:lnTo>
                  <a:pt x="17964" y="139618"/>
                </a:lnTo>
                <a:lnTo>
                  <a:pt x="39041" y="100787"/>
                </a:lnTo>
                <a:lnTo>
                  <a:pt x="66955" y="66955"/>
                </a:lnTo>
                <a:lnTo>
                  <a:pt x="100787" y="39041"/>
                </a:lnTo>
                <a:lnTo>
                  <a:pt x="139618" y="17964"/>
                </a:lnTo>
                <a:lnTo>
                  <a:pt x="182529" y="4644"/>
                </a:lnTo>
                <a:lnTo>
                  <a:pt x="228599" y="0"/>
                </a:lnTo>
                <a:lnTo>
                  <a:pt x="4693992" y="0"/>
                </a:lnTo>
                <a:lnTo>
                  <a:pt x="4740062" y="4644"/>
                </a:lnTo>
                <a:lnTo>
                  <a:pt x="4782973" y="17964"/>
                </a:lnTo>
                <a:lnTo>
                  <a:pt x="4821804" y="39041"/>
                </a:lnTo>
                <a:lnTo>
                  <a:pt x="4855636" y="66955"/>
                </a:lnTo>
                <a:lnTo>
                  <a:pt x="4883550" y="100787"/>
                </a:lnTo>
                <a:lnTo>
                  <a:pt x="4904627" y="139618"/>
                </a:lnTo>
                <a:lnTo>
                  <a:pt x="4917947" y="182529"/>
                </a:lnTo>
                <a:lnTo>
                  <a:pt x="4922591" y="228599"/>
                </a:lnTo>
                <a:lnTo>
                  <a:pt x="4922591" y="1232267"/>
                </a:lnTo>
                <a:lnTo>
                  <a:pt x="4917947" y="1278337"/>
                </a:lnTo>
                <a:lnTo>
                  <a:pt x="4904627" y="1321247"/>
                </a:lnTo>
                <a:lnTo>
                  <a:pt x="4883550" y="1360078"/>
                </a:lnTo>
                <a:lnTo>
                  <a:pt x="4855636" y="1393911"/>
                </a:lnTo>
                <a:lnTo>
                  <a:pt x="4821804" y="1421825"/>
                </a:lnTo>
                <a:lnTo>
                  <a:pt x="4782973" y="1442901"/>
                </a:lnTo>
                <a:lnTo>
                  <a:pt x="4740062" y="1456222"/>
                </a:lnTo>
                <a:lnTo>
                  <a:pt x="4693992" y="14608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149543" y="831295"/>
            <a:ext cx="827625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kern="100" dirty="0" err="1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Пайгунова</a:t>
            </a:r>
            <a:r>
              <a:rPr lang="ru-RU" sz="1050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05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Юлия Викторовна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— кандидат психологических наук, доцент кафедры социально-экономических дисциплин сервиса и туризма Поволжской государственной академии физкультуры, спорта и туризма.</a:t>
            </a: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05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Немирова Наталья Викторовна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— кандидат социологических наук, заведующая социологической лабораторией, доцент кафедры социологии </a:t>
            </a:r>
            <a:r>
              <a:rPr lang="ru-RU" sz="1050" kern="100" dirty="0" err="1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РГПУ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им. </a:t>
            </a:r>
            <a:r>
              <a:rPr lang="ru-RU" sz="1050" kern="100" dirty="0" err="1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А.И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Герцена.</a:t>
            </a: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05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Круглова Татьяна Эдуардовна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— кандидат педагогических наук, профессор кафедры менеджмента и экономики спорта НГУ им. П.Ф. Лесгафта, Санкт-Петербург.</a:t>
            </a: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05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Москаленко Галина Владимировна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— кандидат психологических наук, старший преподаватель Департамента управленческих и личностных компетенций Академии </a:t>
            </a:r>
            <a:r>
              <a:rPr lang="ru-RU" sz="1050" kern="100" dirty="0" err="1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ФНС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России, клинический психолог, психолог-консультант. </a:t>
            </a:r>
            <a:endParaRPr lang="ru-RU" sz="1050" kern="100" dirty="0" smtClean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050" b="1" kern="100" dirty="0" err="1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Гернет</a:t>
            </a:r>
            <a:r>
              <a:rPr lang="ru-RU" sz="105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Ирина Николаевна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— кандидат медицинских наук, доцент, заведующая кафедрой общественного здоровья и медико-социальных дисциплин, Московский финансово-промышленный университет «Синергия» </a:t>
            </a: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05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Семенова Ирина Владимировна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— эксперт в области </a:t>
            </a:r>
            <a:r>
              <a:rPr lang="ru-RU" sz="1050" kern="100" dirty="0" err="1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грантовой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поддержки социальных проектов, генеральный директор АНО по реализации проектов в сфере туризма «Центр развития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».</a:t>
            </a: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050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Смирнова Екатерина Сергеевна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— клинический 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психолог, психолог-консультант в психологическом центре «Школа Эмоций Оксаны </a:t>
            </a:r>
            <a:r>
              <a:rPr lang="ru-RU" sz="1050" kern="100" dirty="0" err="1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Палеховой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».</a:t>
            </a: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050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Ефремова Екатерина Павловна 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— исполнительный директор Фонда «Мельница». Специалист по работе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 волонтёрами организации, </a:t>
            </a:r>
            <a:r>
              <a:rPr lang="ru-RU" sz="1050" kern="100" dirty="0" err="1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фандрайзингу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 том 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числе </a:t>
            </a:r>
            <a:r>
              <a:rPr lang="ru-RU" sz="1050" kern="100" dirty="0" err="1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грантмейкингу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выстраиванию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стратегии развития организации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050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Леонова </a:t>
            </a:r>
            <a:r>
              <a:rPr lang="ru-RU" sz="1050" b="1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Анастасия Павловна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— 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член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совета фонда «Мельница», специалист по графическому дизайну,</a:t>
            </a:r>
          </a:p>
          <a:p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фотограф, специалист в сфере </a:t>
            </a:r>
            <a:r>
              <a:rPr lang="ru-RU" sz="1050" kern="100" dirty="0" err="1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и SMM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050" b="1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Лещенко Алексей Павлович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— 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режиссер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кино и ТВ, 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опыт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работы в журналистике – 25 лет, в 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сфере производства документального </a:t>
            </a:r>
            <a:r>
              <a:rPr lang="ru-RU" sz="105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кино – более 15 лет</a:t>
            </a:r>
            <a:r>
              <a:rPr lang="ru-RU" sz="1050" kern="100" dirty="0" smtClean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endParaRPr lang="ru-RU" sz="105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050" kern="100" dirty="0" smtClean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100" kern="100" dirty="0" smtClean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1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100" kern="100" dirty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ru-RU" sz="1400" b="1" kern="100" dirty="0" smtClean="0">
              <a:solidFill>
                <a:srgbClr val="12539E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ru-RU" sz="1400" kern="100" dirty="0">
                <a:solidFill>
                  <a:srgbClr val="12539E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99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/>
          <p:cNvGrpSpPr/>
          <p:nvPr/>
        </p:nvGrpSpPr>
        <p:grpSpPr>
          <a:xfrm>
            <a:off x="1413000" y="1482480"/>
            <a:ext cx="7068240" cy="1100880"/>
            <a:chOff x="1413000" y="1482480"/>
            <a:chExt cx="7068240" cy="1100880"/>
          </a:xfrm>
        </p:grpSpPr>
        <p:sp>
          <p:nvSpPr>
            <p:cNvPr id="104" name="TextBox 3"/>
            <p:cNvSpPr/>
            <p:nvPr/>
          </p:nvSpPr>
          <p:spPr>
            <a:xfrm>
              <a:off x="1413000" y="1482480"/>
              <a:ext cx="7068240" cy="55143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4292"/>
                </a:lnSpc>
                <a:tabLst>
                  <a:tab pos="0" algn="l"/>
                </a:tabLst>
              </a:pPr>
              <a:r>
                <a:rPr lang="en-US" sz="3900" b="1" spc="-160" dirty="0" err="1">
                  <a:solidFill>
                    <a:srgbClr val="B6DBD2"/>
                  </a:solidFill>
                  <a:latin typeface="Montserrat Heavy"/>
                  <a:ea typeface="Montserrat Heavy"/>
                </a:rPr>
                <a:t>СПАСИБО</a:t>
              </a:r>
              <a:r>
                <a:rPr lang="en-US" sz="3900" b="1" spc="-160" dirty="0">
                  <a:solidFill>
                    <a:srgbClr val="B6DBD2"/>
                  </a:solidFill>
                  <a:latin typeface="Montserrat Heavy"/>
                  <a:ea typeface="Montserrat Heavy"/>
                </a:rPr>
                <a:t> </a:t>
              </a:r>
              <a:r>
                <a:rPr lang="en-US" sz="3900" b="1" spc="-160" dirty="0" err="1">
                  <a:solidFill>
                    <a:srgbClr val="B6DBD2"/>
                  </a:solidFill>
                  <a:latin typeface="Montserrat Heavy"/>
                  <a:ea typeface="Montserrat Heavy"/>
                </a:rPr>
                <a:t>ЗА</a:t>
              </a:r>
              <a:r>
                <a:rPr lang="en-US" sz="3900" b="1" spc="-160" dirty="0">
                  <a:solidFill>
                    <a:srgbClr val="B6DBD2"/>
                  </a:solidFill>
                  <a:latin typeface="Montserrat Heavy"/>
                  <a:ea typeface="Montserrat Heavy"/>
                </a:rPr>
                <a:t> </a:t>
              </a:r>
              <a:r>
                <a:rPr lang="en-US" sz="3900" b="1" spc="-160" dirty="0" err="1">
                  <a:solidFill>
                    <a:srgbClr val="B6DBD2"/>
                  </a:solidFill>
                  <a:latin typeface="Montserrat Heavy"/>
                  <a:ea typeface="Montserrat Heavy"/>
                </a:rPr>
                <a:t>ВНИМАНИЕ</a:t>
              </a:r>
              <a:r>
                <a:rPr lang="en-US" sz="3900" b="1" spc="-160" dirty="0">
                  <a:solidFill>
                    <a:srgbClr val="B6DBD2"/>
                  </a:solidFill>
                  <a:latin typeface="Montserrat Heavy"/>
                  <a:ea typeface="Montserrat Heavy"/>
                </a:rPr>
                <a:t>!</a:t>
              </a:r>
              <a:endParaRPr lang="ru-RU" sz="3900" b="1" spc="-160" dirty="0">
                <a:solidFill>
                  <a:srgbClr val="B6DBD2"/>
                </a:solidFill>
                <a:latin typeface="Montserrat Heavy"/>
                <a:ea typeface="Montserrat Heavy"/>
              </a:endParaRPr>
            </a:p>
          </p:txBody>
        </p:sp>
        <p:sp>
          <p:nvSpPr>
            <p:cNvPr id="105" name="TextBox 4"/>
            <p:cNvSpPr/>
            <p:nvPr/>
          </p:nvSpPr>
          <p:spPr>
            <a:xfrm>
              <a:off x="1413000" y="2214360"/>
              <a:ext cx="7068240" cy="36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" name="AutoShape 5"/>
          <p:cNvSpPr/>
          <p:nvPr/>
        </p:nvSpPr>
        <p:spPr>
          <a:xfrm>
            <a:off x="3813840" y="7026480"/>
            <a:ext cx="2614680" cy="360"/>
          </a:xfrm>
          <a:prstGeom prst="line">
            <a:avLst/>
          </a:prstGeom>
          <a:ln w="9525">
            <a:solidFill>
              <a:srgbClr val="1861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Freeform 6"/>
          <p:cNvSpPr/>
          <p:nvPr/>
        </p:nvSpPr>
        <p:spPr>
          <a:xfrm>
            <a:off x="3138480" y="6972120"/>
            <a:ext cx="512640" cy="83880"/>
          </a:xfrm>
          <a:custGeom>
            <a:avLst/>
            <a:gdLst/>
            <a:ahLst/>
            <a:cxnLst/>
            <a:rect l="l" t="t" r="r" b="b"/>
            <a:pathLst>
              <a:path w="513690" h="84992">
                <a:moveTo>
                  <a:pt x="0" y="0"/>
                </a:moveTo>
                <a:lnTo>
                  <a:pt x="513690" y="0"/>
                </a:lnTo>
                <a:lnTo>
                  <a:pt x="513690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Freeform 16"/>
          <p:cNvSpPr/>
          <p:nvPr/>
        </p:nvSpPr>
        <p:spPr>
          <a:xfrm>
            <a:off x="3395160" y="4414680"/>
            <a:ext cx="675720" cy="675720"/>
          </a:xfrm>
          <a:custGeom>
            <a:avLst/>
            <a:gdLst/>
            <a:ahLst/>
            <a:cxnLst/>
            <a:rect l="l" t="t" r="r" b="b"/>
            <a:pathLst>
              <a:path w="676799" h="676799">
                <a:moveTo>
                  <a:pt x="0" y="0"/>
                </a:moveTo>
                <a:lnTo>
                  <a:pt x="676800" y="0"/>
                </a:lnTo>
                <a:lnTo>
                  <a:pt x="676800" y="676799"/>
                </a:lnTo>
                <a:lnTo>
                  <a:pt x="0" y="6767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Freeform 18"/>
          <p:cNvSpPr/>
          <p:nvPr/>
        </p:nvSpPr>
        <p:spPr>
          <a:xfrm>
            <a:off x="3395160" y="2932200"/>
            <a:ext cx="707040" cy="707040"/>
          </a:xfrm>
          <a:custGeom>
            <a:avLst/>
            <a:gdLst/>
            <a:ahLst/>
            <a:cxnLst/>
            <a:rect l="l" t="t" r="r" b="b"/>
            <a:pathLst>
              <a:path w="707972" h="707972">
                <a:moveTo>
                  <a:pt x="0" y="0"/>
                </a:moveTo>
                <a:lnTo>
                  <a:pt x="707972" y="0"/>
                </a:lnTo>
                <a:lnTo>
                  <a:pt x="707972" y="707972"/>
                </a:lnTo>
                <a:lnTo>
                  <a:pt x="0" y="7079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TextBox 19"/>
          <p:cNvSpPr/>
          <p:nvPr/>
        </p:nvSpPr>
        <p:spPr>
          <a:xfrm>
            <a:off x="4448160" y="1963800"/>
            <a:ext cx="4840560" cy="311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126"/>
              </a:lnSpc>
            </a:pPr>
            <a:endParaRPr lang="ru-RU" sz="1800" b="0" strike="noStrike" spc="-1" dirty="0">
              <a:solidFill>
                <a:srgbClr val="12539E"/>
              </a:solidFill>
              <a:latin typeface="Arial"/>
            </a:endParaRPr>
          </a:p>
          <a:p>
            <a:pPr>
              <a:lnSpc>
                <a:spcPts val="6126"/>
              </a:lnSpc>
            </a:pPr>
            <a:r>
              <a:rPr lang="en-US" sz="3900" b="1" i="1" strike="noStrike" spc="-165" dirty="0">
                <a:solidFill>
                  <a:srgbClr val="12539E"/>
                </a:solidFill>
                <a:latin typeface="Gotham Bold Italics"/>
                <a:ea typeface="Gotham Bold Italics"/>
              </a:rPr>
              <a:t>vk.com/</a:t>
            </a:r>
            <a:r>
              <a:rPr lang="en-US" sz="3900" b="1" i="1" strike="noStrike" spc="-165" dirty="0" err="1">
                <a:solidFill>
                  <a:srgbClr val="12539E"/>
                </a:solidFill>
                <a:latin typeface="Gotham Bold Italics"/>
                <a:ea typeface="Gotham Bold Italics"/>
              </a:rPr>
              <a:t>sportiss_spb</a:t>
            </a:r>
            <a:endParaRPr lang="ru-RU" sz="3900" b="0" strike="noStrike" spc="-1" dirty="0">
              <a:solidFill>
                <a:srgbClr val="12539E"/>
              </a:solidFill>
              <a:latin typeface="Arial"/>
            </a:endParaRPr>
          </a:p>
          <a:p>
            <a:pPr>
              <a:lnSpc>
                <a:spcPts val="6126"/>
              </a:lnSpc>
            </a:pPr>
            <a:r>
              <a:rPr lang="en-US" sz="3900" b="1" i="1" strike="noStrike" spc="-165" dirty="0">
                <a:solidFill>
                  <a:srgbClr val="12539E"/>
                </a:solidFill>
                <a:latin typeface="Gotham Bold Italics"/>
                <a:ea typeface="Gotham Bold Italics"/>
              </a:rPr>
              <a:t>sportiss.ru</a:t>
            </a:r>
            <a:endParaRPr lang="ru-RU" sz="3900" b="0" strike="noStrike" spc="-1" dirty="0">
              <a:solidFill>
                <a:srgbClr val="12539E"/>
              </a:solidFill>
              <a:latin typeface="Arial"/>
            </a:endParaRPr>
          </a:p>
          <a:p>
            <a:pPr>
              <a:lnSpc>
                <a:spcPts val="6126"/>
              </a:lnSpc>
            </a:pPr>
            <a:r>
              <a:rPr lang="en-US" sz="3900" b="1" i="1" strike="noStrike" spc="-165" dirty="0">
                <a:solidFill>
                  <a:srgbClr val="12539E"/>
                </a:solidFill>
                <a:latin typeface="Gotham Bold Italics"/>
                <a:ea typeface="Gotham Bold Italics"/>
              </a:rPr>
              <a:t>info@sportiss.ru </a:t>
            </a:r>
            <a:endParaRPr lang="ru-RU" sz="3900" b="0" strike="noStrike" spc="-1" dirty="0">
              <a:solidFill>
                <a:srgbClr val="12539E"/>
              </a:solidFill>
              <a:latin typeface="Arial"/>
            </a:endParaRPr>
          </a:p>
        </p:txBody>
      </p:sp>
      <p:sp>
        <p:nvSpPr>
          <p:cNvPr id="25" name="Freeform 13"/>
          <p:cNvSpPr/>
          <p:nvPr/>
        </p:nvSpPr>
        <p:spPr>
          <a:xfrm>
            <a:off x="2551938" y="6147658"/>
            <a:ext cx="658080" cy="655560"/>
          </a:xfrm>
          <a:custGeom>
            <a:avLst/>
            <a:gdLst/>
            <a:ahLst/>
            <a:cxnLst/>
            <a:rect l="l" t="t" r="r" b="b"/>
            <a:pathLst>
              <a:path w="659278" h="656806">
                <a:moveTo>
                  <a:pt x="0" y="0"/>
                </a:moveTo>
                <a:lnTo>
                  <a:pt x="659279" y="0"/>
                </a:lnTo>
                <a:lnTo>
                  <a:pt x="659279" y="656807"/>
                </a:lnTo>
                <a:lnTo>
                  <a:pt x="0" y="6568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2" y="6079197"/>
            <a:ext cx="807722" cy="7924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1" y="6126561"/>
            <a:ext cx="676657" cy="6766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41" y="6126561"/>
            <a:ext cx="783338" cy="8107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7" y="2763807"/>
            <a:ext cx="2463282" cy="2463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445</Words>
  <Application>Microsoft Office PowerPoint</Application>
  <PresentationFormat>Произвольный</PresentationFormat>
  <Paragraphs>64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DejaVu Sans</vt:lpstr>
      <vt:lpstr>Gotham Bold Italics</vt:lpstr>
      <vt:lpstr>Montserrat Heavy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 - Презентация 4:3</dc:title>
  <dc:subject/>
  <dc:creator>Xuindows</dc:creator>
  <dc:description/>
  <cp:lastModifiedBy>Ivan Soldatov</cp:lastModifiedBy>
  <cp:revision>33</cp:revision>
  <dcterms:created xsi:type="dcterms:W3CDTF">2006-08-16T00:00:00Z</dcterms:created>
  <dcterms:modified xsi:type="dcterms:W3CDTF">2025-04-15T17:16:08Z</dcterms:modified>
  <dc:identifier>DAGXHVmZ4oc</dc:identifier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