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288" r:id="rId4"/>
    <p:sldId id="356" r:id="rId5"/>
    <p:sldId id="304" r:id="rId6"/>
    <p:sldId id="357" r:id="rId7"/>
    <p:sldId id="359" r:id="rId8"/>
    <p:sldId id="360" r:id="rId9"/>
    <p:sldId id="358" r:id="rId10"/>
    <p:sldId id="362" r:id="rId11"/>
    <p:sldId id="303" r:id="rId12"/>
    <p:sldId id="363" r:id="rId13"/>
    <p:sldId id="345" r:id="rId14"/>
    <p:sldId id="364" r:id="rId15"/>
    <p:sldId id="365" r:id="rId16"/>
    <p:sldId id="361" r:id="rId17"/>
    <p:sldId id="355" r:id="rId18"/>
    <p:sldId id="354" r:id="rId19"/>
    <p:sldId id="332" r:id="rId20"/>
    <p:sldId id="338" r:id="rId21"/>
    <p:sldId id="309" r:id="rId22"/>
    <p:sldId id="339" r:id="rId23"/>
    <p:sldId id="311" r:id="rId24"/>
    <p:sldId id="305" r:id="rId25"/>
    <p:sldId id="352" r:id="rId26"/>
    <p:sldId id="28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F7710-CEB6-41BF-95BB-E04C80CD6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DA0641-803A-4FB7-8ED5-E0A572C4F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6E96F-AD5F-4066-A975-7B27973A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0A37-7221-49A1-B08A-7686A6B8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B4B15-CF98-4EBB-9FDF-A6F00ECD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2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D8350-EAEB-4F3D-B29C-16216A69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FB17D-87A2-4526-8365-25507241B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49C93-7DC6-4B11-8860-61B0EFA4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5CB6D-85D0-425F-8BB5-205B3C32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9E219-2AAC-4B84-84F6-663BF9EB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2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834C56-52F0-462F-90B3-DDE0A0FE5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D61DFE-7084-4CE9-89F4-26AACBC89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2345A-A65D-4A59-B285-952BC959B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A4268-D260-415F-9B8C-669071A7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BE090-C27A-4895-A532-0C0E3074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5FD7A-EA45-42E0-9FE9-D71918D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5F61B-4D59-4DE8-8EE0-C586D985D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5929D-6B93-44AE-A5E4-25B3EF04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D0A05-1289-42D3-A088-1182E9E1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A4BC09-95AF-4D66-89B0-0525FFB9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9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004B1-3426-4225-8598-4D6F9BAA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40559D-4C3A-46A8-913E-26107C3D1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1BDED-42E1-4EFC-9600-A35FCB1E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08403-3BDD-44EB-AAC0-8F1738B3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29D96-E91F-48AD-8FEC-03FDFF73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8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96AAA-09C4-46EE-B9CF-04BA05BD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029F7-5AA0-4718-A9FB-EE96C553E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81299E-10D1-4F52-A39B-DBC901DE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5FFC10-18FC-4B86-BD8D-90D66517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02D51-8AD9-4527-9971-431ECB51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9C95D-8AC2-4A0F-A36C-EACAFEB6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63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F3FB2-E0B3-492D-8855-55504E16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EFC37E-0066-473E-8259-126A0FFA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2B02C6-CC46-4ADE-915A-A861F7C85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34C260-EDBD-4DE6-861B-6575526FD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AD8575-05B3-427B-B496-3003D0C72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4882CB-C65E-4A2B-BC27-D47EFC2E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DE3053-21DA-4667-9CFA-A7AA7100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8CF902-43D5-489B-8F76-28B73BB8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4F819-ADDE-4F9C-BCA1-0A2B73A8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7F54CD-9DF1-4EE2-84E1-93EBBBAE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1301CB-C438-49FC-8169-77BB5877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499853-94CF-4BD4-9360-436360B6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6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3C18AD-ED0F-4BDF-9F4A-70C5C0E6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F988B3-FA72-458F-B5BB-1B3ACD0D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E4F39-0D5D-4F81-B8DC-ABA33096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0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ADD35-97FD-45A7-9BAB-09BBCBD0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17BB1C-FB47-4E72-B26C-71E87F45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2F65C4-B39B-478A-A243-7DD6A7BE1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9574B3-3C5E-41DF-81F3-B5550BB9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0B609-2F89-4532-B9A7-DEE05080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C9972F-1AB2-4336-834F-5BE8EE530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1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22B28-6DE1-4251-8D6A-8097596C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25A986-3AC0-48DA-8981-E9E5B08D4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71445-FE6D-4922-A4F6-5D757A73A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F0D7C4-3299-45C6-8D63-14B645D6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3439D1-FE75-444B-B3B9-89FF33FD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84A4AA-64BD-4A21-B65D-117E8931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6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9AC3E-77C3-436E-A8FB-967E79DC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CBF8-9370-41B1-91D2-D4431973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21749-F8FA-4DDE-98C6-FC2E83E2F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B8A4-29BA-45AF-A720-B6E450419EA4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5C995-E2AB-4DBF-8257-1F72592C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D2AD1-EB3C-47E4-B72B-BDC86BC0A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38B30-1178-4F28-A78C-B638710100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sts.org/confl/tki-run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F6D76-5C96-4302-AF09-7ED493ADA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708" y="3429000"/>
            <a:ext cx="9144000" cy="2514860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rgbClr val="002060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КОНФЛИКТОЛОГИЯ: РАЗБОР КОНКРЕТНЫХ СЛУЧАЕВ</a:t>
            </a:r>
            <a:br>
              <a:rPr lang="ru-RU" sz="3600" dirty="0">
                <a:solidFill>
                  <a:srgbClr val="002060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br>
              <a:rPr lang="ru-RU" sz="3600" dirty="0">
                <a:solidFill>
                  <a:srgbClr val="002060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Franklin Gothic Medium Cond" panose="020B06060304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4960A6-B88C-4149-AF20-D6902778C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50" y="334987"/>
            <a:ext cx="3886059" cy="150993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F9A3D8-76DE-4FD2-9775-67095C743A5A}"/>
              </a:ext>
            </a:extLst>
          </p:cNvPr>
          <p:cNvSpPr/>
          <p:nvPr/>
        </p:nvSpPr>
        <p:spPr>
          <a:xfrm>
            <a:off x="1131874" y="5116365"/>
            <a:ext cx="11073468" cy="160310"/>
          </a:xfrm>
          <a:prstGeom prst="rect">
            <a:avLst/>
          </a:prstGeom>
          <a:gradFill flip="none" rotWithShape="1">
            <a:gsLst>
              <a:gs pos="32000">
                <a:srgbClr val="002060"/>
              </a:gs>
              <a:gs pos="70000">
                <a:srgbClr val="00206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FCC6FA-3A82-4D08-8B07-C483E359C434}"/>
              </a:ext>
            </a:extLst>
          </p:cNvPr>
          <p:cNvSpPr/>
          <p:nvPr/>
        </p:nvSpPr>
        <p:spPr>
          <a:xfrm>
            <a:off x="-8388" y="0"/>
            <a:ext cx="1510018" cy="70215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D3729023-FE92-4440-80FD-3A289280D9A5}"/>
              </a:ext>
            </a:extLst>
          </p:cNvPr>
          <p:cNvSpPr/>
          <p:nvPr/>
        </p:nvSpPr>
        <p:spPr>
          <a:xfrm rot="5400000">
            <a:off x="1356919" y="3581592"/>
            <a:ext cx="394283" cy="381699"/>
          </a:xfrm>
          <a:prstGeom prst="triangl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EE5C8-78C3-404B-9029-65876B33038E}"/>
              </a:ext>
            </a:extLst>
          </p:cNvPr>
          <p:cNvSpPr txBox="1"/>
          <p:nvPr/>
        </p:nvSpPr>
        <p:spPr>
          <a:xfrm>
            <a:off x="1988191" y="5470540"/>
            <a:ext cx="743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Смирнова Екатерина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46375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185124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ПЯТИСТИЛЕВАЯ МОДЕЛЬ ПОВЕДЕНИЯ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 КОНФЛИКТЕ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C732E69-196E-438A-89B3-F18ED7E2DF93}"/>
              </a:ext>
            </a:extLst>
          </p:cNvPr>
          <p:cNvGraphicFramePr>
            <a:graphicFrameLocks noGrp="1"/>
          </p:cNvGraphicFramePr>
          <p:nvPr/>
        </p:nvGraphicFramePr>
        <p:xfrm>
          <a:off x="285227" y="1389652"/>
          <a:ext cx="11621545" cy="567359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89973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  <a:gridCol w="3738132">
                  <a:extLst>
                    <a:ext uri="{9D8B030D-6E8A-4147-A177-3AD203B41FA5}">
                      <a16:colId xmlns:a16="http://schemas.microsoft.com/office/drawing/2014/main" val="1683621273"/>
                    </a:ext>
                  </a:extLst>
                </a:gridCol>
              </a:tblGrid>
              <a:tr h="3139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Соперничество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Индивид фокусируется на своих интересах, игнорируя потребности другой стороны.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Избегание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 старается уйти от конфликта, не стремясь к удовлетворению ни своих, ни чужих интересов.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Компромисс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 стороны идут на взаимные уступки, находя «золотую середину»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53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Приспособление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Индивид уступает другой стороне, жертвуя своими интересами ради поддержания отношений.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err="1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Сорудничество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Стороны совместно ищут решение, которое максимально удовлетворяет интересы всех.</a:t>
                      </a:r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927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37107"/>
            <a:ext cx="11068574" cy="76339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КАК ОПРЕДЕЛИТЬ И ВЫБРАТЬ НАИБОЛЕЕ ЭФФЕКТИВНЫЙ СТИЛЬ </a:t>
            </a:r>
            <a:br>
              <a:rPr lang="ru-RU" sz="28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ПОВЕДЕНИЯ В КОНКРЕТНОЙ СИТУАЦИИ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D5223330-E87D-4DCC-B8B5-08FE88D54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2869"/>
              </p:ext>
            </p:extLst>
          </p:nvPr>
        </p:nvGraphicFramePr>
        <p:xfrm>
          <a:off x="4138747" y="1376883"/>
          <a:ext cx="7898676" cy="5303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9338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133875">
                  <a:extLst>
                    <a:ext uri="{9D8B030D-6E8A-4147-A177-3AD203B41FA5}">
                      <a16:colId xmlns:a16="http://schemas.microsoft.com/office/drawing/2014/main" val="3141838554"/>
                    </a:ext>
                  </a:extLst>
                </a:gridCol>
                <a:gridCol w="3815463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1047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Значимость результата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Если результат критически важен, предпочтительны соперничество или сотрудничество.</a:t>
                      </a:r>
                      <a:r>
                        <a:rPr lang="ru-RU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</a:t>
                      </a: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Отношения с другой стороной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Если важно сохранить долгосрочные отношения, лучше выбирать сотрудничество или приспособление.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277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Ресурсы и время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 условиях дефицита времени компромисс становится наиболее подходящим вариантом.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Эмоциональный климат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Если конфликт обострен, на начальном этапе лучше избегание, чтобы снизить напряжение..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853E7-1D2A-430F-870B-7E53788A6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8" b="1043"/>
          <a:stretch/>
        </p:blipFill>
        <p:spPr>
          <a:xfrm>
            <a:off x="-1" y="1193218"/>
            <a:ext cx="3984171" cy="56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925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ПРЕДПОЧТИТЕЛЬНАЯ МОДЕЛЬ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Сотрудничество: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оба участника должны быть готовы к открытому диалогу, где Максим будет высказывать свои идеи, а Сергей — объяснять свои ожидания и подходы.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Возможен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компромисс</a:t>
            </a:r>
          </a:p>
        </p:txBody>
      </p:sp>
    </p:spTree>
    <p:extLst>
      <p:ext uri="{BB962C8B-B14F-4D97-AF65-F5344CB8AC3E}">
        <p14:creationId xmlns:p14="http://schemas.microsoft.com/office/powerpoint/2010/main" val="372700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37107"/>
            <a:ext cx="11068574" cy="7633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ПОДХОДЫ К УПРАВЛЕНИЮ И РАЗРЕШЕНИЮ</a:t>
            </a:r>
            <a:br>
              <a:rPr lang="ru-RU" sz="32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КОНФЛИКТОВ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D5223330-E87D-4DCC-B8B5-08FE88D54E7A}"/>
              </a:ext>
            </a:extLst>
          </p:cNvPr>
          <p:cNvGraphicFramePr>
            <a:graphicFrameLocks noGrp="1"/>
          </p:cNvGraphicFramePr>
          <p:nvPr/>
        </p:nvGraphicFramePr>
        <p:xfrm>
          <a:off x="558800" y="1376883"/>
          <a:ext cx="11478624" cy="46857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39312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194552">
                  <a:extLst>
                    <a:ext uri="{9D8B030D-6E8A-4147-A177-3AD203B41FA5}">
                      <a16:colId xmlns:a16="http://schemas.microsoft.com/office/drawing/2014/main" val="3141838554"/>
                    </a:ext>
                  </a:extLst>
                </a:gridCol>
                <a:gridCol w="5544760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10478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Переговоры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Процесс обсуждения между сторонами конфликта, направленный на достижение взаимоприемлемого решения.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Медиация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ru-RU" sz="20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Посредничество нейтрального лица (медиатора), которое помогает сторонам прийти к соглашению.</a:t>
                      </a:r>
                    </a:p>
                    <a:p>
                      <a:pPr algn="ctr"/>
                      <a:endParaRPr lang="ru-RU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277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Коучинг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Развитие навыков управления конфликтами и анализа ситуации.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Арбитраж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Передача конфликта третьей стороне, которая принимает окончательное решение.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89481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УПРАВЛЕНИЕ КОНФЛИКТОМ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Переговоры: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закрытая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личная встреча, на которой Сергей и Максим смогут обсудить произошедший конфликт в спокойной обстановке.</a:t>
            </a:r>
          </a:p>
          <a:p>
            <a:pPr marL="457200" indent="-457200" algn="just"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АКТИВНОЕ СЛУШАНИЕ: во время встречи обе стороны должны активно практиковать активное слушание, чтобы понять чувства и позиции друг друга. Использовать техники «Я-сообщение» и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Паузирование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».</a:t>
            </a: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2. Переговоры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создание рабочей группы из тренера и нескольких ключевых игроков для обсуждения стратегии команды и определения совместных целей</a:t>
            </a: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3. Коучинг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тренинги по командной динамике (проведение тренингов для всей команды, направленных на развитие навыков сотрудничества и разрешения конфликтов, что поможет укрепить командный дух и снизить возможность будущих конфликтов)</a:t>
            </a:r>
          </a:p>
        </p:txBody>
      </p:sp>
    </p:spTree>
    <p:extLst>
      <p:ext uri="{BB962C8B-B14F-4D97-AF65-F5344CB8AC3E}">
        <p14:creationId xmlns:p14="http://schemas.microsoft.com/office/powerpoint/2010/main" val="160270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РЕЗЮМЕ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Для улучшения ситуации и предотвращения повторения конфликта важно, чтобы стороны установили конструктивный диалог и нашли общее понимание. Эффективная коммуникация и умение работать в команде играют ключевую роль в успехе спортивной команды.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4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КОНФЛИКТ СЕРГЕЯ И МАКСИМА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Стороны конфликта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тренер Сергей и игрок Максим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Вид конфликта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межличностный конфликт между тренером и игроком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Причины конфликта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разные подходы к игре, коммуникационные проблемы; ситуацию усугубляет стрессовая ситуация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Предпочтительная модель поведения в конфликте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сотрудничество</a:t>
            </a:r>
          </a:p>
          <a:p>
            <a:pPr marL="457200" indent="-457200" algn="just">
              <a:buAutoNum type="arabicParenR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Управление конфликтом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переговоры и коучинг</a:t>
            </a:r>
          </a:p>
        </p:txBody>
      </p:sp>
    </p:spTree>
    <p:extLst>
      <p:ext uri="{BB962C8B-B14F-4D97-AF65-F5344CB8AC3E}">
        <p14:creationId xmlns:p14="http://schemas.microsoft.com/office/powerpoint/2010/main" val="245422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КЕЙС ОТ СЛУШАТЕЛЯ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«Наш Клуб сейчас официально признан самым большим в РФ и за пределами Азии, а раньше было не так, игроков было мало. Родители школьников привыкли, что они выводят детей на турнир и гарантированно получают призовые места. В этом году мы получили 1 место. Родители школьников, привыкшие к победам, были недовольны. Активно в чатах писали, находили, к чему придраться, не напрямую к нам, но заметно осуждали и решения судей и их принципы работы. Думаю, в спорте это ситуация типичная. Особенно в элитном спорте как наш, когда все друг друга знают. </a:t>
            </a: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Как действовать в ситуации, когда цепляются люди опосредованно, не напрямую, но проявляют недовольство и агрессию (в рамках), но нам все равно неприятно. Так как мы побеждаем честно. Просто объективнее мы сильнее и появилась конкуренция, которой раньше не было. Мы хотим занимать свое место.»</a:t>
            </a:r>
          </a:p>
        </p:txBody>
      </p:sp>
    </p:spTree>
    <p:extLst>
      <p:ext uri="{BB962C8B-B14F-4D97-AF65-F5344CB8AC3E}">
        <p14:creationId xmlns:p14="http://schemas.microsoft.com/office/powerpoint/2010/main" val="320385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КЕЙС ОТ СЛУШАТЕЛЯ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Кто участники конфликта?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Вид конфликта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Причины конфликта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Предпочтительная модель поведения в конфликте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Управление конфликтом</a:t>
            </a:r>
          </a:p>
          <a:p>
            <a:pPr marL="457200" indent="-457200" algn="just">
              <a:buAutoNum type="arabicParenR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Резюме </a:t>
            </a:r>
          </a:p>
        </p:txBody>
      </p:sp>
    </p:spTree>
    <p:extLst>
      <p:ext uri="{BB962C8B-B14F-4D97-AF65-F5344CB8AC3E}">
        <p14:creationId xmlns:p14="http://schemas.microsoft.com/office/powerpoint/2010/main" val="8996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ПРИЧИНЫ КОНФЛИКТОВ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C732E69-196E-438A-89B3-F18ED7E2D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88474"/>
              </p:ext>
            </p:extLst>
          </p:nvPr>
        </p:nvGraphicFramePr>
        <p:xfrm>
          <a:off x="285227" y="1191759"/>
          <a:ext cx="11621545" cy="5783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17527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904018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5034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Объективные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Ограниченность ресурсов (время, деньги, оборудование).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Несовпадение целей или интересов.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Различия в профессиональных или социальных ролях.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Пример: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 В компании два отдела хотят использовать одну и ту же конференц-зал в разное время. Конфликт решается путем четкого планирования и согласования графика.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Субъективные</a:t>
                      </a:r>
                    </a:p>
                    <a:p>
                      <a:pPr algn="ctr"/>
                      <a:endParaRPr lang="ru-RU" sz="105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Личностные различия (характер, темперамент, ценности).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Непонимание или ошибочная интерпретация действий другой стороны.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Эмоциональные реакции (зависть, обида, гнев).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Пример: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Сотрудник считает, что его коллега получает больше похвалы от руководства, хотя они работают одинаково. Конфликт может быть решен через обсуждение и прояснение ситуации.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634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Организационные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Нечеткое распределение обязанностей.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Отсутствие обратной связи от руководства.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Низкий уровень корпоративной культуры.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 Пример: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  В отделе отсутствует четкое понимание, кто отвечает за финальную проверку отчета, из-за чего работа задерживается, и возникают претензии между сотрудниками.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Культурные и социальные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Различия в культурных традициях, языках или нормах поведения.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Социальное неравенство.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67707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ОСНОВНЫЕ ЭЛЕМЕНТЫ РАЗБОРА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E08B4D63-9AFA-46C7-AAA8-65420836F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4237"/>
              </p:ext>
            </p:extLst>
          </p:nvPr>
        </p:nvGraphicFramePr>
        <p:xfrm>
          <a:off x="285227" y="1389652"/>
          <a:ext cx="11621545" cy="52854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89973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  <a:gridCol w="3738132">
                  <a:extLst>
                    <a:ext uri="{9D8B030D-6E8A-4147-A177-3AD203B41FA5}">
                      <a16:colId xmlns:a16="http://schemas.microsoft.com/office/drawing/2014/main" val="1683621273"/>
                    </a:ext>
                  </a:extLst>
                </a:gridCol>
              </a:tblGrid>
              <a:tr h="23898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Стороны конфликта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Кто принимает участие?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Вид конфликта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Внутриличностный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Межличностный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Внутригрупповой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Межгрупповой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Причины конфликта</a:t>
                      </a:r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Объективные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Субъективные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Организационные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Культурно-социальные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53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Модель поведения в конфликте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Сотрудничество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Компромисс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Приспособление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Избегание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Соперничество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>
                        <a:solidFill>
                          <a:srgbClr val="002060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Подходы к управлению конфликтов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Переговоры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Медиация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Коучинг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Арбитраж </a:t>
                      </a:r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ПРИЧИНЫ КОНФЛИКТОВ У ДЕТЕЙ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FE3A8441-BB1E-48FC-A198-69E526E2F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9893"/>
              </p:ext>
            </p:extLst>
          </p:nvPr>
        </p:nvGraphicFramePr>
        <p:xfrm>
          <a:off x="413657" y="1476102"/>
          <a:ext cx="11599819" cy="54885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96515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603304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91301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Личные особенности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Различия в темпераменте, уровне эмоционального интеллекта и самооценке.</a:t>
                      </a:r>
                      <a:endParaRPr lang="ru-RU" sz="1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Борьба за лидерство</a:t>
                      </a: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Дети и подростки нередко стремятся доминировать в коллективе, что приводит к соперничеству.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5755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Социальные различия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Различия в уровне благосостояния, национальной принадлежности или культурных традициях могут быть причиной конфликтов.</a:t>
                      </a:r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62663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ПРИЧИНЫ КОНФЛИКТОВ ВО ВЗРОСЛЫХ 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КОЛЛЕКТИВАХ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FE3A8441-BB1E-48FC-A198-69E526E2F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786516"/>
              </p:ext>
            </p:extLst>
          </p:nvPr>
        </p:nvGraphicFramePr>
        <p:xfrm>
          <a:off x="413657" y="1476102"/>
          <a:ext cx="11599819" cy="54885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96515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603304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91301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Несовпадение целей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Разные приоритеты сотрудников или групп могут вызывать конфликты. Например, один отдел фокусируется на снижении затрат, другой — на повышении качества продукта.</a:t>
                      </a:r>
                      <a:endParaRPr lang="ru-RU" sz="1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Несправедливое распределение ресурсов</a:t>
                      </a: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Ограниченность времени, бюджета или технических средств часто становится причиной конфликтов.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5755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Различия в ценностях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Например, конфликт между сотрудниками разных поколений (</a:t>
                      </a:r>
                      <a:r>
                        <a:rPr lang="ru-RU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миллениалы</a:t>
                      </a: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и бэби-</a:t>
                      </a:r>
                      <a:r>
                        <a:rPr lang="ru-RU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бумеры</a:t>
                      </a: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) из-за разных подходов к работе.</a:t>
                      </a:r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08824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ПРИЧИНЫ КОНФЛИКТОВ ВО ВЗРОСЛЫХ 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КОЛЛЕКТИВАХ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FE3A8441-BB1E-48FC-A198-69E526E2F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47712"/>
              </p:ext>
            </p:extLst>
          </p:nvPr>
        </p:nvGraphicFramePr>
        <p:xfrm>
          <a:off x="413657" y="1476102"/>
          <a:ext cx="11599819" cy="44471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96515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603304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444717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Коммуникационные проблемы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355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Недостаток информации.</a:t>
                      </a:r>
                    </a:p>
                    <a:p>
                      <a:pPr marL="342900" marR="0" lvl="0" indent="-342900" algn="l" defTabSz="355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Искаженная интерпретация.</a:t>
                      </a:r>
                    </a:p>
                    <a:p>
                      <a:pPr marL="342900" marR="0" lvl="0" indent="-342900" algn="l" defTabSz="355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Неспособность выражать свои мысли корректно.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Личностные факторы</a:t>
                      </a: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Различия в темпераментах.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Проблемы с самооценкой.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Стремление к доминированию.</a:t>
                      </a:r>
                    </a:p>
                    <a:p>
                      <a:pPr algn="l"/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04161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185124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ПЯТИСТИЛЕВАЯ МОДЕЛЬ ПОВЕДЕНИЯ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 КОНФЛИКТЕ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C732E69-196E-438A-89B3-F18ED7E2D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929595"/>
              </p:ext>
            </p:extLst>
          </p:nvPr>
        </p:nvGraphicFramePr>
        <p:xfrm>
          <a:off x="285227" y="1389652"/>
          <a:ext cx="11621545" cy="567359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89973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  <a:gridCol w="3738132">
                  <a:extLst>
                    <a:ext uri="{9D8B030D-6E8A-4147-A177-3AD203B41FA5}">
                      <a16:colId xmlns:a16="http://schemas.microsoft.com/office/drawing/2014/main" val="1683621273"/>
                    </a:ext>
                  </a:extLst>
                </a:gridCol>
              </a:tblGrid>
              <a:tr h="3139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Соперничество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Индивид фокусируется на своих интересах, игнорируя потребности другой стороны.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Избегание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Человек старается уйти от конфликта, не стремясь к удовлетворению ни своих, ни чужих интересов.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Franklin Gothic Medium Cond" panose="020B06060304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Компромисс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Franklin Gothic Medium Cond" panose="020B06060304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 стороны идут на взаимные уступки, находя «золотую середину»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53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Приспособление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Индивид уступает другой стороне, жертвуя своими интересами ради поддержания отношений.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err="1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Сорудничество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Стороны совместно ищут решение, которое максимально удовлетворяет интересы всех.</a:t>
                      </a:r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56848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ОПРЕДЕЛЕНИЕ СОБСТВЕННОГО СТИЛЯ ПОВЕДЕНИЯ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 КОНФЛИКТАХ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98637-0E22-4B22-A026-28D999B9CC2D}"/>
              </a:ext>
            </a:extLst>
          </p:cNvPr>
          <p:cNvSpPr txBox="1"/>
          <p:nvPr/>
        </p:nvSpPr>
        <p:spPr>
          <a:xfrm>
            <a:off x="468086" y="1435276"/>
            <a:ext cx="11438687" cy="2348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Мини-тест: «Как вы ведете себя в конфликте?»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разработан на основе инструмента Томаса-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Килменна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Он помогает определить, какой стиль поведения преобладает у человека.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https://psytests.org/confl/tki-run.html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4305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ОБЩИЕ РЕКОМЕНДАЦИИ ПО РАБОТЕ 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 КОНФЛИКТАМИ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B7AFEA-7ED6-478F-AC52-74BA9092FAAC}"/>
              </a:ext>
            </a:extLst>
          </p:cNvPr>
          <p:cNvSpPr txBox="1"/>
          <p:nvPr/>
        </p:nvSpPr>
        <p:spPr>
          <a:xfrm>
            <a:off x="588392" y="1600403"/>
            <a:ext cx="10765409" cy="432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Избегайте эмоциональной эскалации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умение сохранять спокойствие и контролировать эмоции помогает снизить накал напряжения.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Используйте конструктивные методы разрешения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важно анализировать конфликт, выявлять интересы сторон и находить решения, выгодные всем участникам.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Учитесь на опыте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Разбор конфликтных ситуаций помогает извлечь уроки и выработать стратегии их предотвращения в будущем.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Развивайте лидерские качества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лидер играет ключевую роль в управлении конфликтами, выступая в роли медиатора и вдохновителя на конструктивное взаимодействие.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280683873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68192"/>
            <a:ext cx="2223960" cy="8641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8245FA-59EB-46F0-8D40-B47A01387A37}"/>
              </a:ext>
            </a:extLst>
          </p:cNvPr>
          <p:cNvSpPr txBox="1"/>
          <p:nvPr/>
        </p:nvSpPr>
        <p:spPr>
          <a:xfrm>
            <a:off x="711928" y="2806066"/>
            <a:ext cx="1074638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СПАСИБО ЗА ВНИМАНИЕ!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  <a:p>
            <a:pPr algn="ctr"/>
            <a:endParaRPr lang="ru-RU" sz="40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ru-RU" sz="2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Спортивная некоммерческая ассоциация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«Академия спортивных исследований»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Центр знаний в области социального спорта</a:t>
            </a:r>
          </a:p>
          <a:p>
            <a:pPr algn="r"/>
            <a:endParaRPr lang="ru-RU" sz="16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  <a:p>
            <a:pPr algn="r"/>
            <a:r>
              <a:rPr lang="en-US" sz="1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E-mail</a:t>
            </a:r>
            <a:r>
              <a:rPr lang="ru-RU" sz="1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ekaterina.smirnova@sportiss.ru</a:t>
            </a:r>
            <a:endParaRPr lang="ru-RU" sz="16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ПРИМЕР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На тренировке команды по баскетболу возник конфликт между тренером, Сергеем, и одним из игроков, Максимом. Во время занятия Максим отклонился от указаний тренера, продолжая пробовать свои индивидуальные действия, что вызвало недовольство Сергея. Тренер выразил свое недовольство публично, что привело к противостоянию между ними и негативно отразилось на атмосфере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11523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СТОРОНЫ КОНФЛИКТА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Тренер Сергей – главный тренер баскетбольной команды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Игрок Максим – ведущий игрок, считающийся одним из лучших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172388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ВИД КОНФЛИКТА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C732E69-196E-438A-89B3-F18ED7E2DF93}"/>
              </a:ext>
            </a:extLst>
          </p:cNvPr>
          <p:cNvGraphicFramePr>
            <a:graphicFrameLocks noGrp="1"/>
          </p:cNvGraphicFramePr>
          <p:nvPr/>
        </p:nvGraphicFramePr>
        <p:xfrm>
          <a:off x="285228" y="1340428"/>
          <a:ext cx="11621545" cy="53324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17527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904018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5034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Межличностные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Возникают </a:t>
                      </a: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между двумя или несколькими людьми </a:t>
                      </a: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на основе несовместимых целей, ценностей, интересов или личных особенностей.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Такие конфликты часто связаны с нарушением коммуникации, эмоциональными реакциями или личными обидами. Эффективное их разрешение </a:t>
                      </a: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требует развития навыков эмпатии, умения слушать и договариваться</a:t>
                      </a: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Внутриличностные</a:t>
                      </a:r>
                    </a:p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Возникают внутри человека </a:t>
                      </a: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 связаны с внутренними противоречиями, когда личные желания, цели или ценности находятся в конфликте друг с другом.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Эти конфликты часто приводят к стрессу, фрустрации и эмоциональному выгоранию. Решение требует анализа личных приоритетов, постановки целей и поиска компромиссов.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634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Внутригрупповые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Возникают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между членами одной группы или коллектива </a:t>
                      </a: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из-за различий во мнениях, статусе, ролях или ожиданиях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Основные причины включают конкуренцию за ресурсы, несправедливое распределение ролей или нарушение норм поведения внутри группы.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Межгрупповые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Возникают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между различными группами </a:t>
                      </a: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на основе конкуренции за ресурсы, различий в интересах или статусе.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Такие конфликты часто связаны с усилением стереотипов, взаимными обвинениями и отсутствием коммуникации между группами. Их разрешение требует нахождения общей цели, компромиссов и медиативных подходов.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129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ПРИЧИНЫ КОНФЛИКТОВ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C732E69-196E-438A-89B3-F18ED7E2DF93}"/>
              </a:ext>
            </a:extLst>
          </p:cNvPr>
          <p:cNvGraphicFramePr>
            <a:graphicFrameLocks noGrp="1"/>
          </p:cNvGraphicFramePr>
          <p:nvPr/>
        </p:nvGraphicFramePr>
        <p:xfrm>
          <a:off x="285227" y="1191759"/>
          <a:ext cx="11621545" cy="5783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17527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904018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5034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Объективные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Ограниченность ресурсов (время, деньги, оборудование).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Несовпадение целей или интересов.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Различия в профессиональных или социальных ролях.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Пример: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 В компании два отдела хотят использовать одну и ту же конференц-зал в разное время. Конфликт решается путем четкого планирования и согласования графика.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Субъективные</a:t>
                      </a:r>
                    </a:p>
                    <a:p>
                      <a:pPr algn="ctr"/>
                      <a:endParaRPr lang="ru-RU" sz="105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Личностные различия (характер, темперамент, ценности).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Непонимание или ошибочная интерпретация действий другой стороны.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Эмоциональные реакции (зависть, обида, гнев).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Пример: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Сотрудник считает, что его коллега получает больше похвалы от руководства, хотя они работают одинаково. Конфликт может быть решен через обсуждение и прояснение ситуации.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634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Организационные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Нечеткое распределение обязанностей.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Отсутствие обратной связи от руководства.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Низкий уровень корпоративной культуры.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 Пример: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    В отделе отсутствует четкое понимание, кто отвечает за финальную проверку отчета, из-за чего работа задерживается, и возникают претензии между сотрудниками.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Культурные и социальные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Различия в культурных традициях, языках или нормах поведения.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Социальное неравенство.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6933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ПРИЧИНЫ КОНФЛИКТОВ ВО ВЗРОСЛЫХ 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КОЛЛЕКТИВАХ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FE3A8441-BB1E-48FC-A198-69E526E2F4CD}"/>
              </a:ext>
            </a:extLst>
          </p:cNvPr>
          <p:cNvGraphicFramePr>
            <a:graphicFrameLocks noGrp="1"/>
          </p:cNvGraphicFramePr>
          <p:nvPr/>
        </p:nvGraphicFramePr>
        <p:xfrm>
          <a:off x="413657" y="1476102"/>
          <a:ext cx="11599819" cy="54885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96515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603304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291301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Несовпадение целей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Разные приоритеты сотрудников или групп могут вызывать конфликты. Например, один отдел фокусируется на снижении затрат, другой — на повышении качества продукта.</a:t>
                      </a:r>
                      <a:endParaRPr lang="ru-RU" sz="1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Несправедливое распределение ресурсов</a:t>
                      </a: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    </a:t>
                      </a: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Ограниченность времени, бюджета или технических средств часто становится причиной конфликтов.</a:t>
                      </a:r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  <a:tr h="257556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Различия в ценностях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Например, конфликт между сотрудниками разных поколений (</a:t>
                      </a:r>
                      <a:r>
                        <a:rPr lang="ru-RU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миллениалы</a:t>
                      </a: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и бэби-</a:t>
                      </a:r>
                      <a:r>
                        <a:rPr lang="ru-RU" sz="20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бумеры</a:t>
                      </a:r>
                      <a:r>
                        <a:rPr lang="ru-RU" sz="2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) из-за разных подходов к работе.</a:t>
                      </a:r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4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6096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ПРИЧИНЫ КОНФЛИКТОВ ВО ВЗРОСЛЫХ </a:t>
            </a:r>
            <a:b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КОЛЛЕКТИВАХ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FE3A8441-BB1E-48FC-A198-69E526E2F4CD}"/>
              </a:ext>
            </a:extLst>
          </p:cNvPr>
          <p:cNvGraphicFramePr>
            <a:graphicFrameLocks noGrp="1"/>
          </p:cNvGraphicFramePr>
          <p:nvPr/>
        </p:nvGraphicFramePr>
        <p:xfrm>
          <a:off x="413657" y="1476102"/>
          <a:ext cx="11599819" cy="44471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996515">
                  <a:extLst>
                    <a:ext uri="{9D8B030D-6E8A-4147-A177-3AD203B41FA5}">
                      <a16:colId xmlns:a16="http://schemas.microsoft.com/office/drawing/2014/main" val="3952606846"/>
                    </a:ext>
                  </a:extLst>
                </a:gridCol>
                <a:gridCol w="5603304">
                  <a:extLst>
                    <a:ext uri="{9D8B030D-6E8A-4147-A177-3AD203B41FA5}">
                      <a16:colId xmlns:a16="http://schemas.microsoft.com/office/drawing/2014/main" val="2260816948"/>
                    </a:ext>
                  </a:extLst>
                </a:gridCol>
              </a:tblGrid>
              <a:tr h="444717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Коммуникационные проблемы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355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Недостаток информации.</a:t>
                      </a:r>
                    </a:p>
                    <a:p>
                      <a:pPr marL="342900" marR="0" lvl="0" indent="-342900" algn="l" defTabSz="355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Искаженная интерпретация.</a:t>
                      </a:r>
                    </a:p>
                    <a:p>
                      <a:pPr marL="342900" marR="0" lvl="0" indent="-342900" algn="l" defTabSz="355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8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Неспособность выражать свои мысли корректно.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2060"/>
                          </a:solidFill>
                          <a:latin typeface="Franklin Gothic Medium Cond" panose="020B0606030402020204" pitchFamily="34" charset="0"/>
                        </a:rPr>
                        <a:t>Личностные факторы</a:t>
                      </a: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l"/>
                      <a:endParaRPr lang="ru-RU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Различия в темпераментах.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Проблемы с самооценкой.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Стремление к доминированию.</a:t>
                      </a:r>
                    </a:p>
                    <a:p>
                      <a:pPr algn="l"/>
                      <a:endParaRPr lang="ru-RU" sz="1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224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41553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7CDF-3DB2-4518-B9D0-993B2519B402}"/>
              </a:ext>
            </a:extLst>
          </p:cNvPr>
          <p:cNvSpPr/>
          <p:nvPr/>
        </p:nvSpPr>
        <p:spPr>
          <a:xfrm flipH="1">
            <a:off x="0" y="0"/>
            <a:ext cx="12192000" cy="11917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12F7-94EB-45DE-AF5E-A572BAAD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7" y="243516"/>
            <a:ext cx="11068574" cy="76339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</a:rPr>
              <a:t>ПРИЧИНЫ КОНФЛИКТА</a:t>
            </a:r>
            <a:endParaRPr lang="ru-RU" sz="40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DB441F8-1719-4E37-A835-8E18E099F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13" y="185124"/>
            <a:ext cx="2223960" cy="864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E15F-262B-4EDC-A617-DE47B189BAE6}"/>
              </a:ext>
            </a:extLst>
          </p:cNvPr>
          <p:cNvSpPr txBox="1"/>
          <p:nvPr/>
        </p:nvSpPr>
        <p:spPr>
          <a:xfrm>
            <a:off x="687977" y="1663337"/>
            <a:ext cx="9962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Объективные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стрессовая ситуация (команда проигрывала на последних матчах, что усиливает напряжение)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Субъективные причины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: разные подходы к игре (тренер считает, что команда должна следовать установленной стратегии и подавлять свой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индвидуализм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в пользу командной игры. Максим, напротив, предпочитает проявлять свою индивидуальность и брать инициативу на себя), а также коммуникационные проблемы (тренер не всегда чётко формулирует свои ожидания, в то время как Максим не всегда сообщает о своих намерениях)</a:t>
            </a:r>
          </a:p>
        </p:txBody>
      </p:sp>
    </p:spTree>
    <p:extLst>
      <p:ext uri="{BB962C8B-B14F-4D97-AF65-F5344CB8AC3E}">
        <p14:creationId xmlns:p14="http://schemas.microsoft.com/office/powerpoint/2010/main" val="29193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23803</TotalTime>
  <Words>1822</Words>
  <Application>Microsoft Office PowerPoint</Application>
  <PresentationFormat>Широкоэкранный</PresentationFormat>
  <Paragraphs>299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Franklin Gothic Demi Cond</vt:lpstr>
      <vt:lpstr>Franklin Gothic Medium Cond</vt:lpstr>
      <vt:lpstr>Тема Office</vt:lpstr>
      <vt:lpstr>КОНФЛИКТОЛОГИЯ: РАЗБОР КОНКРЕТНЫХ СЛУЧАЕВ  </vt:lpstr>
      <vt:lpstr>ОСНОВНЫЕ ЭЛЕМЕНТЫ РАЗБОРА</vt:lpstr>
      <vt:lpstr>ПРИМЕР</vt:lpstr>
      <vt:lpstr>СТОРОНЫ КОНФЛИКТА</vt:lpstr>
      <vt:lpstr>ВИД КОНФЛИКТА</vt:lpstr>
      <vt:lpstr>ПРИЧИНЫ КОНФЛИКТОВ</vt:lpstr>
      <vt:lpstr>ПРИЧИНЫ КОНФЛИКТОВ ВО ВЗРОСЛЫХ  КОЛЛЕКТИВАХ</vt:lpstr>
      <vt:lpstr>ПРИЧИНЫ КОНФЛИКТОВ ВО ВЗРОСЛЫХ  КОЛЛЕКТИВАХ</vt:lpstr>
      <vt:lpstr>ПРИЧИНЫ КОНФЛИКТА</vt:lpstr>
      <vt:lpstr>ПЯТИСТИЛЕВАЯ МОДЕЛЬ ПОВЕДЕНИЯ В КОНФЛИКТЕ</vt:lpstr>
      <vt:lpstr>КАК ОПРЕДЕЛИТЬ И ВЫБРАТЬ НАИБОЛЕЕ ЭФФЕКТИВНЫЙ СТИЛЬ  ПОВЕДЕНИЯ В КОНКРЕТНОЙ СИТУАЦИИ</vt:lpstr>
      <vt:lpstr>ПРЕДПОЧТИТЕЛЬНАЯ МОДЕЛЬ</vt:lpstr>
      <vt:lpstr>ПОДХОДЫ К УПРАВЛЕНИЮ И РАЗРЕШЕНИЮ КОНФЛИКТОВ</vt:lpstr>
      <vt:lpstr>УПРАВЛЕНИЕ КОНФЛИКТОМ</vt:lpstr>
      <vt:lpstr>РЕЗЮМЕ</vt:lpstr>
      <vt:lpstr>КОНФЛИКТ СЕРГЕЯ И МАКСИМА</vt:lpstr>
      <vt:lpstr>КЕЙС ОТ СЛУШАТЕЛЯ</vt:lpstr>
      <vt:lpstr>КЕЙС ОТ СЛУШАТЕЛЯ</vt:lpstr>
      <vt:lpstr>ПРИЧИНЫ КОНФЛИКТОВ</vt:lpstr>
      <vt:lpstr>ПРИЧИНЫ КОНФЛИКТОВ У ДЕТЕЙ</vt:lpstr>
      <vt:lpstr>ПРИЧИНЫ КОНФЛИКТОВ ВО ВЗРОСЛЫХ  КОЛЛЕКТИВАХ</vt:lpstr>
      <vt:lpstr>ПРИЧИНЫ КОНФЛИКТОВ ВО ВЗРОСЛЫХ  КОЛЛЕКТИВАХ</vt:lpstr>
      <vt:lpstr>ПЯТИСТИЛЕВАЯ МОДЕЛЬ ПОВЕДЕНИЯ В КОНФЛИКТЕ</vt:lpstr>
      <vt:lpstr>ОПРЕДЕЛЕНИЕ СОБСТВЕННОГО СТИЛЯ ПОВЕДЕНИЯ В КОНФЛИКТАХ </vt:lpstr>
      <vt:lpstr>ОБЩИЕ РЕКОМЕНДАЦИИ ПО РАБОТЕ  С КОНФЛИКТАМИ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Методики вовлечения и поддержания интереса к спорту и их применение на практике.  Целеполагание в спорте.</dc:title>
  <dc:creator>User</dc:creator>
  <cp:lastModifiedBy>User</cp:lastModifiedBy>
  <cp:revision>120</cp:revision>
  <dcterms:created xsi:type="dcterms:W3CDTF">2024-02-21T11:13:27Z</dcterms:created>
  <dcterms:modified xsi:type="dcterms:W3CDTF">2025-01-25T10:26:48Z</dcterms:modified>
</cp:coreProperties>
</file>